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1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4C5B-21C0-4863-AAC6-869A9CA4DB94}" type="datetimeFigureOut">
              <a:rPr lang="es-ES" smtClean="0"/>
              <a:t>04/12/2024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E6979-D48E-437A-9557-3DC008806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59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866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51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2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06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07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64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54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5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093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684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0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4400" y="2474912"/>
            <a:ext cx="7315200" cy="2992438"/>
          </a:xfrm>
        </p:spPr>
        <p:txBody>
          <a:bodyPr/>
          <a:lstStyle/>
          <a:p>
            <a:r>
              <a:rPr lang="es-ES" dirty="0" err="1"/>
              <a:t>Tine</a:t>
            </a:r>
            <a:r>
              <a:rPr lang="es-ES" dirty="0"/>
              <a:t> </a:t>
            </a:r>
            <a:r>
              <a:rPr lang="es-ES" dirty="0" err="1"/>
              <a:t>protection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Protección de pines contra la inserción de conectores que no son RJ-45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Icon</a:t>
            </a:r>
            <a:r>
              <a:rPr lang="es-ES" dirty="0"/>
              <a:t> Compatible…: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Icono compatible para personalizar denominación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Drain</a:t>
            </a:r>
            <a:r>
              <a:rPr lang="es-ES" dirty="0"/>
              <a:t> Wire </a:t>
            </a:r>
            <a:r>
              <a:rPr lang="es-ES" dirty="0" err="1"/>
              <a:t>with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Lengüeta de cable de drenaje con muescas de palanca que facilitan la terminación del cable blindado y ayudan a garantizar una terminación apantallada segura (solo blindada)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Textured</a:t>
            </a:r>
            <a:r>
              <a:rPr lang="es-ES" dirty="0"/>
              <a:t> </a:t>
            </a:r>
            <a:r>
              <a:rPr lang="es-ES" dirty="0" err="1"/>
              <a:t>doors</a:t>
            </a:r>
            <a:r>
              <a:rPr lang="es-ES" dirty="0"/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Cuerpo rugoso para un fácil agarre durante la terminación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Clear </a:t>
            </a:r>
            <a:r>
              <a:rPr lang="es-ES" dirty="0" err="1"/>
              <a:t>Category</a:t>
            </a:r>
            <a:r>
              <a:rPr lang="es-ES" dirty="0"/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Clara indicación de categoría en el frontal del conector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Icon</a:t>
            </a:r>
            <a:r>
              <a:rPr lang="es-ES" dirty="0"/>
              <a:t> compatible…: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Icono compatible para personalizar denominación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Wire Manager…: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Administrador de cables con identificadores claros para las terminaciones A y B</a:t>
            </a:r>
          </a:p>
          <a:p>
            <a:r>
              <a:rPr lang="es-ES" sz="1800" kern="0" dirty="0" err="1">
                <a:latin typeface="Aldhabi" panose="01000000000000000000" pitchFamily="2" charset="-78"/>
                <a:ea typeface="Aptos" panose="020B0004020202020204" pitchFamily="34" charset="0"/>
              </a:rPr>
              <a:t>Patented</a:t>
            </a:r>
            <a:r>
              <a:rPr lang="es-ES" sz="1800" kern="0" dirty="0">
                <a:latin typeface="Aldhabi" panose="01000000000000000000" pitchFamily="2" charset="-78"/>
                <a:ea typeface="Aptos" panose="020B0004020202020204" pitchFamily="34" charset="0"/>
              </a:rPr>
              <a:t> IDC…: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IDC patentado para garantizar el rendimiento y la facilidad de instalación con baja fuerza de cierre</a:t>
            </a:r>
          </a:p>
          <a:p>
            <a:r>
              <a:rPr lang="es-ES" sz="1800" kern="0" dirty="0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Metal </a:t>
            </a:r>
            <a:r>
              <a:rPr lang="es-ES" sz="1800" kern="0" dirty="0" err="1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body</a:t>
            </a:r>
            <a:r>
              <a:rPr lang="es-ES" sz="1800" kern="0" dirty="0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:…: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Cuerpo y puertos metálicos para mayor durabilidad y mejor disipación de </a:t>
            </a:r>
            <a:r>
              <a:rPr lang="es-ES" sz="1800" kern="100" dirty="0" err="1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PoE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(solo blindados)</a:t>
            </a:r>
          </a:p>
          <a:p>
            <a:r>
              <a:rPr lang="es-ES" sz="1800" kern="100" dirty="0" err="1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Noise</a:t>
            </a:r>
            <a:r>
              <a:rPr lang="es-ES" sz="1800" kern="100" dirty="0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isolating</a:t>
            </a:r>
            <a:r>
              <a:rPr lang="es-ES" sz="1800" kern="100" dirty="0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Puertos con aislamiento de ruido para proporcionar una excelente supresión de diafonía alienígena (AXT) (Cat 6A UTP)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0" dirty="0">
              <a:effectLst/>
              <a:latin typeface="Aldhabi" panose="01000000000000000000" pitchFamily="2" charset="-78"/>
              <a:ea typeface="Aptos" panose="020B00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286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Outstanding</a:t>
            </a:r>
            <a:r>
              <a:rPr lang="es-ES" dirty="0"/>
              <a:t>…: </a:t>
            </a:r>
            <a:r>
              <a:rPr lang="es-ES" dirty="0">
                <a:solidFill>
                  <a:srgbClr val="00B0F0"/>
                </a:solidFill>
              </a:rPr>
              <a:t>Excelente retorno de la inversión en infraestructura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industry</a:t>
            </a:r>
            <a:r>
              <a:rPr lang="es-ES" dirty="0"/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El mejor servicio y soporte de la industria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Commited</a:t>
            </a:r>
            <a:r>
              <a:rPr lang="es-ES" dirty="0">
                <a:solidFill>
                  <a:srgbClr val="00B0F0"/>
                </a:solidFill>
              </a:rPr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Comprometidos con los clientes y el medio ambiente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Quality</a:t>
            </a:r>
            <a:r>
              <a:rPr lang="es-ES" dirty="0"/>
              <a:t> &amp; performance</a:t>
            </a:r>
            <a:r>
              <a:rPr lang="es-ES" dirty="0">
                <a:solidFill>
                  <a:srgbClr val="00B0F0"/>
                </a:solidFill>
              </a:rPr>
              <a:t>…: 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Calidad y rendimiento en cada solución</a:t>
            </a:r>
          </a:p>
          <a:p>
            <a:r>
              <a:rPr lang="es-ES" sz="1800" kern="0" dirty="0">
                <a:latin typeface="Aldhabi" panose="01000000000000000000" pitchFamily="2" charset="-78"/>
              </a:rPr>
              <a:t>A Culture…: 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Una cultura de ingenio e innovación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71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4400" y="2474912"/>
            <a:ext cx="7315200" cy="2230437"/>
          </a:xfrm>
        </p:spPr>
        <p:txBody>
          <a:bodyPr/>
          <a:lstStyle/>
          <a:p>
            <a:r>
              <a:rPr lang="es-ES" dirty="0" err="1"/>
              <a:t>Tine</a:t>
            </a:r>
            <a:r>
              <a:rPr lang="es-ES" dirty="0"/>
              <a:t> </a:t>
            </a:r>
            <a:r>
              <a:rPr lang="es-ES" dirty="0" err="1"/>
              <a:t>protection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Protección de pines para la inserción de conectores que no son RJ45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Textured</a:t>
            </a:r>
            <a:r>
              <a:rPr lang="es-ES" dirty="0"/>
              <a:t> </a:t>
            </a:r>
            <a:r>
              <a:rPr lang="es-ES" dirty="0" err="1"/>
              <a:t>doors</a:t>
            </a:r>
            <a:r>
              <a:rPr lang="es-ES" dirty="0"/>
              <a:t>…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Cuerpo rugoso para un fácil agarre durante la terminación</a:t>
            </a:r>
          </a:p>
          <a:p>
            <a:r>
              <a:rPr lang="es-ES" sz="1800" kern="0" dirty="0">
                <a:latin typeface="Aldhabi" panose="01000000000000000000" pitchFamily="2" charset="-78"/>
              </a:rPr>
              <a:t>Clear </a:t>
            </a:r>
            <a:r>
              <a:rPr lang="es-ES" sz="1800" kern="0" dirty="0" err="1">
                <a:latin typeface="Aldhabi" panose="01000000000000000000" pitchFamily="2" charset="-78"/>
              </a:rPr>
              <a:t>category</a:t>
            </a:r>
            <a:r>
              <a:rPr lang="es-ES" sz="1800" kern="0" dirty="0">
                <a:latin typeface="Aldhabi" panose="01000000000000000000" pitchFamily="2" charset="-78"/>
              </a:rPr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Clara indicación de categoría en el frontal del conector</a:t>
            </a:r>
          </a:p>
          <a:p>
            <a:r>
              <a:rPr lang="es-ES" sz="1800" kern="0" dirty="0" err="1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Icon</a:t>
            </a:r>
            <a:r>
              <a:rPr lang="es-ES" sz="1800" kern="0" dirty="0"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compatible…: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Icono compatible para personalizar denominación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1800" kern="100" dirty="0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Wire manager…: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Administrador de cables con identificadores claros para las terminaciones A y B</a:t>
            </a:r>
          </a:p>
          <a:p>
            <a:r>
              <a:rPr lang="es-ES" sz="1800" kern="0" dirty="0" err="1"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Patented</a:t>
            </a:r>
            <a:r>
              <a:rPr lang="es-ES" sz="1800" kern="0" dirty="0"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 IDC…: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IDC patentado para garantizar el rendimiento y la facilidad de instalación con baja fuerza de cierre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1800" kern="100" dirty="0" err="1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Noise</a:t>
            </a:r>
            <a:r>
              <a:rPr lang="es-ES" sz="1800" kern="100" dirty="0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 </a:t>
            </a:r>
            <a:r>
              <a:rPr lang="es-ES" sz="1800" kern="100" dirty="0" err="1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Isolating</a:t>
            </a:r>
            <a:r>
              <a:rPr lang="es-ES" sz="1800" kern="100" dirty="0">
                <a:effectLst/>
                <a:latin typeface="Aldhabi" panose="01000000000000000000" pitchFamily="2" charset="-78"/>
                <a:ea typeface="Aptos" panose="020B0004020202020204" pitchFamily="34" charset="0"/>
                <a:cs typeface="Aldhabi" panose="01000000000000000000" pitchFamily="2" charset="-78"/>
              </a:rPr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Puertos con aislamiento de ruido para proporcionar una excelente supresión de diafonía alienígena (AXT) (Cat 6A UTP)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1800" kern="100" dirty="0">
              <a:effectLst/>
              <a:latin typeface="Aldhabi" panose="01000000000000000000" pitchFamily="2" charset="-78"/>
              <a:ea typeface="Aptos" panose="020B0004020202020204" pitchFamily="34" charset="0"/>
              <a:cs typeface="Aldhabi" panose="01000000000000000000" pitchFamily="2" charset="-7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38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4400" y="2474912"/>
            <a:ext cx="7315200" cy="2535237"/>
          </a:xfrm>
        </p:spPr>
        <p:txBody>
          <a:bodyPr/>
          <a:lstStyle/>
          <a:p>
            <a:r>
              <a:rPr lang="es-ES" dirty="0" err="1"/>
              <a:t>Tine</a:t>
            </a:r>
            <a:r>
              <a:rPr lang="es-ES" dirty="0"/>
              <a:t> </a:t>
            </a:r>
            <a:r>
              <a:rPr lang="es-ES" dirty="0" err="1"/>
              <a:t>protection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Protección de pines para la inserción de conectores que no son RJ45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Drain</a:t>
            </a:r>
            <a:r>
              <a:rPr lang="es-ES" dirty="0"/>
              <a:t> </a:t>
            </a:r>
            <a:r>
              <a:rPr lang="es-ES" dirty="0" err="1"/>
              <a:t>eire</a:t>
            </a:r>
            <a:r>
              <a:rPr lang="es-ES" dirty="0"/>
              <a:t> </a:t>
            </a:r>
            <a:r>
              <a:rPr lang="es-ES" dirty="0" err="1"/>
              <a:t>tab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Lengüeta de cable de drenaje con muescas de palanca que facilitan la terminación del cable blindado y ayudan a garantizar una terminación apantallada segura (solo blindada)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Textured</a:t>
            </a:r>
            <a:r>
              <a:rPr lang="es-ES" dirty="0"/>
              <a:t> </a:t>
            </a:r>
            <a:r>
              <a:rPr lang="es-ES" dirty="0" err="1"/>
              <a:t>doors</a:t>
            </a:r>
            <a:r>
              <a:rPr lang="es-ES" dirty="0"/>
              <a:t>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</a:rPr>
              <a:t>Cuerpo rugoso para un fácil agarre durante la terminación</a:t>
            </a:r>
          </a:p>
          <a:p>
            <a:r>
              <a:rPr lang="es-ES" sz="1800" kern="0" dirty="0">
                <a:latin typeface="Aldhabi" panose="01000000000000000000" pitchFamily="2" charset="-78"/>
              </a:rPr>
              <a:t>Clear </a:t>
            </a:r>
            <a:r>
              <a:rPr lang="es-ES" sz="1800" kern="0" dirty="0" err="1">
                <a:latin typeface="Aldhabi" panose="01000000000000000000" pitchFamily="2" charset="-78"/>
              </a:rPr>
              <a:t>category</a:t>
            </a:r>
            <a:r>
              <a:rPr lang="es-ES" sz="1800" kern="0" dirty="0">
                <a:latin typeface="Aldhabi" panose="01000000000000000000" pitchFamily="2" charset="-78"/>
              </a:rPr>
              <a:t>…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Clara indicación de categoría en el frontal del conector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compatible..:</a:t>
            </a:r>
            <a:r>
              <a:rPr lang="es-ES" sz="1800" kern="0" dirty="0" err="1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Icono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compatible para personalizar denominación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Wire manager…: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Administrador de cables con identificadores claros para las terminaciones A y B.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 err="1"/>
              <a:t>Patented</a:t>
            </a:r>
            <a:r>
              <a:rPr lang="es-ES" dirty="0"/>
              <a:t> IDC…:</a:t>
            </a:r>
            <a:r>
              <a:rPr lang="es-ES" sz="1800" kern="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IDC patentado para garantizar el rendimiento y la facilidad de instalación con baja fuerza de cierre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Metal </a:t>
            </a:r>
            <a:r>
              <a:rPr lang="es-ES" dirty="0" err="1"/>
              <a:t>body</a:t>
            </a:r>
            <a:r>
              <a:rPr lang="es-ES" dirty="0"/>
              <a:t>…:</a:t>
            </a:r>
            <a:r>
              <a:rPr lang="es-ES" sz="1800" kern="100" dirty="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Cuerpo y puertos metálicos para mayor durabilidad y mejor disipación de </a:t>
            </a:r>
            <a:r>
              <a:rPr lang="es-ES" sz="1800" kern="100" dirty="0" err="1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PoE</a:t>
            </a:r>
            <a:r>
              <a:rPr lang="es-ES" sz="1800" kern="100">
                <a:solidFill>
                  <a:srgbClr val="00B0F0"/>
                </a:solidFill>
                <a:effectLst/>
                <a:latin typeface="Aldhabi" panose="01000000000000000000" pitchFamily="2" charset="-78"/>
                <a:ea typeface="Aptos" panose="020B0004020202020204" pitchFamily="34" charset="0"/>
                <a:cs typeface="Times New Roman" panose="02020603050405020304" pitchFamily="18" charset="0"/>
              </a:rPr>
              <a:t> (solo blindados)</a:t>
            </a:r>
            <a:endParaRPr lang="es-E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98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27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Longevidad del sistema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14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69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70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E6979-D48E-437A-9557-3DC00880664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68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D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8436" y="873252"/>
            <a:ext cx="8217534" cy="0"/>
          </a:xfrm>
          <a:custGeom>
            <a:avLst/>
            <a:gdLst/>
            <a:ahLst/>
            <a:cxnLst/>
            <a:rect l="l" t="t" r="r" b="b"/>
            <a:pathLst>
              <a:path w="8217534">
                <a:moveTo>
                  <a:pt x="0" y="0"/>
                </a:moveTo>
                <a:lnTo>
                  <a:pt x="8217319" y="0"/>
                </a:lnTo>
              </a:path>
            </a:pathLst>
          </a:custGeom>
          <a:ln w="12700">
            <a:solidFill>
              <a:srgbClr val="76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390" y="104343"/>
            <a:ext cx="5976137" cy="730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D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325" y="950849"/>
            <a:ext cx="8331200" cy="3585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4584" y="4965806"/>
            <a:ext cx="150812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59683" y="4970073"/>
            <a:ext cx="301434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6F71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339" y="4950886"/>
            <a:ext cx="1638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11" Type="http://schemas.openxmlformats.org/officeDocument/2006/relationships/image" Target="../media/image12.jpg"/><Relationship Id="rId5" Type="http://schemas.openxmlformats.org/officeDocument/2006/relationships/image" Target="../media/image26.jpg"/><Relationship Id="rId10" Type="http://schemas.openxmlformats.org/officeDocument/2006/relationships/image" Target="../media/image1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97" y="-2031"/>
            <a:ext cx="8983980" cy="4722495"/>
          </a:xfrm>
          <a:custGeom>
            <a:avLst/>
            <a:gdLst/>
            <a:ahLst/>
            <a:cxnLst/>
            <a:rect l="l" t="t" r="r" b="b"/>
            <a:pathLst>
              <a:path w="8983980" h="4722495">
                <a:moveTo>
                  <a:pt x="8983982" y="0"/>
                </a:moveTo>
                <a:lnTo>
                  <a:pt x="0" y="0"/>
                </a:lnTo>
                <a:lnTo>
                  <a:pt x="0" y="4210126"/>
                </a:lnTo>
                <a:lnTo>
                  <a:pt x="2093" y="4256744"/>
                </a:lnTo>
                <a:lnTo>
                  <a:pt x="8252" y="4302191"/>
                </a:lnTo>
                <a:lnTo>
                  <a:pt x="18295" y="4346284"/>
                </a:lnTo>
                <a:lnTo>
                  <a:pt x="32043" y="4388842"/>
                </a:lnTo>
                <a:lnTo>
                  <a:pt x="49315" y="4429686"/>
                </a:lnTo>
                <a:lnTo>
                  <a:pt x="69928" y="4468635"/>
                </a:lnTo>
                <a:lnTo>
                  <a:pt x="93704" y="4505506"/>
                </a:lnTo>
                <a:lnTo>
                  <a:pt x="120460" y="4540120"/>
                </a:lnTo>
                <a:lnTo>
                  <a:pt x="150016" y="4572296"/>
                </a:lnTo>
                <a:lnTo>
                  <a:pt x="182192" y="4601853"/>
                </a:lnTo>
                <a:lnTo>
                  <a:pt x="216806" y="4628610"/>
                </a:lnTo>
                <a:lnTo>
                  <a:pt x="253678" y="4652386"/>
                </a:lnTo>
                <a:lnTo>
                  <a:pt x="292626" y="4673000"/>
                </a:lnTo>
                <a:lnTo>
                  <a:pt x="333471" y="4690272"/>
                </a:lnTo>
                <a:lnTo>
                  <a:pt x="376031" y="4704020"/>
                </a:lnTo>
                <a:lnTo>
                  <a:pt x="420125" y="4714064"/>
                </a:lnTo>
                <a:lnTo>
                  <a:pt x="465573" y="4720223"/>
                </a:lnTo>
                <a:lnTo>
                  <a:pt x="512193" y="4722317"/>
                </a:lnTo>
                <a:lnTo>
                  <a:pt x="8983982" y="4722317"/>
                </a:lnTo>
                <a:lnTo>
                  <a:pt x="8983982" y="0"/>
                </a:lnTo>
                <a:close/>
              </a:path>
            </a:pathLst>
          </a:custGeom>
          <a:solidFill>
            <a:srgbClr val="001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2664" y="2176652"/>
            <a:ext cx="6231536" cy="4552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ES" sz="2850" b="0" dirty="0">
                <a:solidFill>
                  <a:srgbClr val="FFFFFF"/>
                </a:solidFill>
              </a:rPr>
              <a:t>Descripción general del conector AX0</a:t>
            </a: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39946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77392" y="502665"/>
            <a:ext cx="5591810" cy="3596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spc="-10" dirty="0">
                <a:solidFill>
                  <a:srgbClr val="76B800"/>
                </a:solidFill>
                <a:latin typeface="Arial"/>
                <a:cs typeface="Arial"/>
              </a:rPr>
              <a:t>Versatilidad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b="1" spc="-10" dirty="0">
                <a:solidFill>
                  <a:srgbClr val="001D68"/>
                </a:solidFill>
                <a:latin typeface="Arial"/>
                <a:cs typeface="Arial"/>
              </a:rPr>
              <a:t>Iconos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Compatible con iconos intercambiables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Personalización de aplicaciones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Los iconos se venden por separado: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13 opciones de color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2000" b="1" dirty="0">
                <a:solidFill>
                  <a:srgbClr val="001D68"/>
                </a:solidFill>
                <a:latin typeface="Arial"/>
                <a:cs typeface="Arial"/>
              </a:rPr>
              <a:t>Marcaje de productos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Marcado claro de la categoría para una fácil identificación del producto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1800" b="1" dirty="0">
                <a:solidFill>
                  <a:srgbClr val="001D68"/>
                </a:solidFill>
                <a:latin typeface="Arial"/>
                <a:cs typeface="Arial"/>
              </a:rPr>
              <a:t>Administrador de cables fácil de leer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Identificadores claros para el cableado A y B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Diseño único de todos los conectores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82742" y="1056284"/>
            <a:ext cx="3503295" cy="2043430"/>
            <a:chOff x="5182742" y="1056284"/>
            <a:chExt cx="3503295" cy="2043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5330" y="1410080"/>
              <a:ext cx="2100453" cy="15447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2742" y="1056284"/>
              <a:ext cx="1064488" cy="8523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11392" y="1745449"/>
              <a:ext cx="166370" cy="361315"/>
            </a:xfrm>
            <a:custGeom>
              <a:avLst/>
              <a:gdLst/>
              <a:ahLst/>
              <a:cxnLst/>
              <a:rect l="l" t="t" r="r" b="b"/>
              <a:pathLst>
                <a:path w="166370" h="361314">
                  <a:moveTo>
                    <a:pt x="166166" y="0"/>
                  </a:moveTo>
                  <a:lnTo>
                    <a:pt x="0" y="0"/>
                  </a:lnTo>
                  <a:lnTo>
                    <a:pt x="0" y="361226"/>
                  </a:lnTo>
                  <a:lnTo>
                    <a:pt x="166166" y="361226"/>
                  </a:lnTo>
                  <a:lnTo>
                    <a:pt x="166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9807" y="1878837"/>
              <a:ext cx="1229995" cy="1206500"/>
            </a:xfrm>
            <a:custGeom>
              <a:avLst/>
              <a:gdLst/>
              <a:ahLst/>
              <a:cxnLst/>
              <a:rect l="l" t="t" r="r" b="b"/>
              <a:pathLst>
                <a:path w="1229995" h="1206500">
                  <a:moveTo>
                    <a:pt x="0" y="0"/>
                  </a:moveTo>
                  <a:lnTo>
                    <a:pt x="0" y="236347"/>
                  </a:lnTo>
                </a:path>
                <a:path w="1229995" h="1206500">
                  <a:moveTo>
                    <a:pt x="853186" y="214884"/>
                  </a:moveTo>
                  <a:lnTo>
                    <a:pt x="11302" y="227837"/>
                  </a:lnTo>
                </a:path>
                <a:path w="1229995" h="1206500">
                  <a:moveTo>
                    <a:pt x="1178306" y="1202689"/>
                  </a:moveTo>
                  <a:lnTo>
                    <a:pt x="417449" y="1206119"/>
                  </a:lnTo>
                </a:path>
                <a:path w="1229995" h="1206500">
                  <a:moveTo>
                    <a:pt x="1229614" y="969772"/>
                  </a:moveTo>
                  <a:lnTo>
                    <a:pt x="1229614" y="1206119"/>
                  </a:lnTo>
                </a:path>
              </a:pathLst>
            </a:custGeom>
            <a:ln w="28575">
              <a:solidFill>
                <a:srgbClr val="00AF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3625" y="3287776"/>
            <a:ext cx="1064488" cy="134886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8436" y="873252"/>
            <a:ext cx="8217534" cy="0"/>
          </a:xfrm>
          <a:custGeom>
            <a:avLst/>
            <a:gdLst/>
            <a:ahLst/>
            <a:cxnLst/>
            <a:rect l="l" t="t" r="r" b="b"/>
            <a:pathLst>
              <a:path w="8217534">
                <a:moveTo>
                  <a:pt x="0" y="0"/>
                </a:moveTo>
                <a:lnTo>
                  <a:pt x="8217319" y="0"/>
                </a:lnTo>
              </a:path>
            </a:pathLst>
          </a:custGeom>
          <a:ln w="12700">
            <a:solidFill>
              <a:srgbClr val="76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04343"/>
            <a:ext cx="5976137" cy="811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0">
              <a:lnSpc>
                <a:spcPts val="325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br>
              <a:rPr lang="es-ES" dirty="0"/>
            </a:br>
            <a:r>
              <a:rPr lang="es-ES" sz="2000" b="0" dirty="0">
                <a:solidFill>
                  <a:srgbClr val="76B800"/>
                </a:solidFill>
              </a:rPr>
              <a:t>Formato unificado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808" y="1033399"/>
            <a:ext cx="1016228" cy="14066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8182" y="969810"/>
            <a:ext cx="2070481" cy="570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644009" y="1600961"/>
            <a:ext cx="76200" cy="288925"/>
          </a:xfrm>
          <a:custGeom>
            <a:avLst/>
            <a:gdLst/>
            <a:ahLst/>
            <a:cxnLst/>
            <a:rect l="l" t="t" r="r" b="b"/>
            <a:pathLst>
              <a:path w="76200" h="288925">
                <a:moveTo>
                  <a:pt x="38100" y="50800"/>
                </a:moveTo>
                <a:lnTo>
                  <a:pt x="33274" y="54017"/>
                </a:lnTo>
                <a:lnTo>
                  <a:pt x="33274" y="88900"/>
                </a:lnTo>
                <a:lnTo>
                  <a:pt x="42799" y="88900"/>
                </a:lnTo>
                <a:lnTo>
                  <a:pt x="42799" y="54017"/>
                </a:lnTo>
                <a:lnTo>
                  <a:pt x="38100" y="50800"/>
                </a:lnTo>
                <a:close/>
              </a:path>
              <a:path w="76200" h="288925">
                <a:moveTo>
                  <a:pt x="38100" y="0"/>
                </a:moveTo>
                <a:lnTo>
                  <a:pt x="0" y="76200"/>
                </a:lnTo>
                <a:lnTo>
                  <a:pt x="33274" y="54017"/>
                </a:lnTo>
                <a:lnTo>
                  <a:pt x="33274" y="50800"/>
                </a:lnTo>
                <a:lnTo>
                  <a:pt x="63500" y="50800"/>
                </a:lnTo>
                <a:lnTo>
                  <a:pt x="38100" y="0"/>
                </a:lnTo>
                <a:close/>
              </a:path>
              <a:path w="76200" h="288925">
                <a:moveTo>
                  <a:pt x="63500" y="50800"/>
                </a:moveTo>
                <a:lnTo>
                  <a:pt x="42799" y="50800"/>
                </a:lnTo>
                <a:lnTo>
                  <a:pt x="42925" y="54017"/>
                </a:lnTo>
                <a:lnTo>
                  <a:pt x="76200" y="76200"/>
                </a:lnTo>
                <a:lnTo>
                  <a:pt x="63500" y="50800"/>
                </a:lnTo>
                <a:close/>
              </a:path>
              <a:path w="76200" h="288925">
                <a:moveTo>
                  <a:pt x="38100" y="50800"/>
                </a:moveTo>
                <a:lnTo>
                  <a:pt x="33274" y="50800"/>
                </a:lnTo>
                <a:lnTo>
                  <a:pt x="33274" y="54017"/>
                </a:lnTo>
                <a:lnTo>
                  <a:pt x="38100" y="50800"/>
                </a:lnTo>
                <a:close/>
              </a:path>
              <a:path w="76200" h="288925">
                <a:moveTo>
                  <a:pt x="42799" y="50800"/>
                </a:moveTo>
                <a:lnTo>
                  <a:pt x="38100" y="50800"/>
                </a:lnTo>
                <a:lnTo>
                  <a:pt x="42925" y="54017"/>
                </a:lnTo>
                <a:lnTo>
                  <a:pt x="42799" y="50800"/>
                </a:lnTo>
                <a:close/>
              </a:path>
              <a:path w="76200" h="288925">
                <a:moveTo>
                  <a:pt x="42799" y="117475"/>
                </a:moveTo>
                <a:lnTo>
                  <a:pt x="33274" y="117475"/>
                </a:lnTo>
                <a:lnTo>
                  <a:pt x="33274" y="155575"/>
                </a:lnTo>
                <a:lnTo>
                  <a:pt x="42799" y="155575"/>
                </a:lnTo>
                <a:lnTo>
                  <a:pt x="42799" y="117475"/>
                </a:lnTo>
                <a:close/>
              </a:path>
              <a:path w="76200" h="288925">
                <a:moveTo>
                  <a:pt x="42799" y="184150"/>
                </a:moveTo>
                <a:lnTo>
                  <a:pt x="33274" y="184150"/>
                </a:lnTo>
                <a:lnTo>
                  <a:pt x="33274" y="222250"/>
                </a:lnTo>
                <a:lnTo>
                  <a:pt x="42799" y="222250"/>
                </a:lnTo>
                <a:lnTo>
                  <a:pt x="42799" y="184150"/>
                </a:lnTo>
                <a:close/>
              </a:path>
              <a:path w="76200" h="288925">
                <a:moveTo>
                  <a:pt x="42799" y="250825"/>
                </a:moveTo>
                <a:lnTo>
                  <a:pt x="33274" y="250825"/>
                </a:lnTo>
                <a:lnTo>
                  <a:pt x="33274" y="288925"/>
                </a:lnTo>
                <a:lnTo>
                  <a:pt x="42799" y="288925"/>
                </a:lnTo>
                <a:lnTo>
                  <a:pt x="42799" y="250825"/>
                </a:lnTo>
                <a:close/>
              </a:path>
            </a:pathLst>
          </a:custGeom>
          <a:solidFill>
            <a:srgbClr val="001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81800" y="4006964"/>
            <a:ext cx="2028189" cy="745490"/>
            <a:chOff x="6781800" y="4006964"/>
            <a:chExt cx="2028189" cy="74549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4006964"/>
              <a:ext cx="2027936" cy="3127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9687" y="4269955"/>
              <a:ext cx="908888" cy="48226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4590" y="2296274"/>
            <a:ext cx="763638" cy="121819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23303" y="1016355"/>
            <a:ext cx="8153400" cy="3592829"/>
            <a:chOff x="323303" y="1016355"/>
            <a:chExt cx="8153400" cy="3592829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0219" y="3876929"/>
              <a:ext cx="2431542" cy="7321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62100" y="1757933"/>
              <a:ext cx="5814695" cy="2261870"/>
            </a:xfrm>
            <a:custGeom>
              <a:avLst/>
              <a:gdLst/>
              <a:ahLst/>
              <a:cxnLst/>
              <a:rect l="l" t="t" r="r" b="b"/>
              <a:pathLst>
                <a:path w="5814695" h="2261870">
                  <a:moveTo>
                    <a:pt x="88519" y="34925"/>
                  </a:moveTo>
                  <a:lnTo>
                    <a:pt x="54025" y="29578"/>
                  </a:lnTo>
                  <a:lnTo>
                    <a:pt x="54470" y="29083"/>
                  </a:lnTo>
                  <a:lnTo>
                    <a:pt x="81140" y="0"/>
                  </a:lnTo>
                  <a:lnTo>
                    <a:pt x="50838" y="9677"/>
                  </a:lnTo>
                  <a:lnTo>
                    <a:pt x="50838" y="29578"/>
                  </a:lnTo>
                  <a:lnTo>
                    <a:pt x="50165" y="33782"/>
                  </a:lnTo>
                  <a:lnTo>
                    <a:pt x="49403" y="38481"/>
                  </a:lnTo>
                  <a:lnTo>
                    <a:pt x="50838" y="29578"/>
                  </a:lnTo>
                  <a:lnTo>
                    <a:pt x="50838" y="9677"/>
                  </a:lnTo>
                  <a:lnTo>
                    <a:pt x="0" y="25908"/>
                  </a:lnTo>
                  <a:lnTo>
                    <a:pt x="69342" y="75323"/>
                  </a:lnTo>
                  <a:lnTo>
                    <a:pt x="52552" y="38976"/>
                  </a:lnTo>
                  <a:lnTo>
                    <a:pt x="86995" y="44323"/>
                  </a:lnTo>
                  <a:lnTo>
                    <a:pt x="88519" y="34925"/>
                  </a:lnTo>
                  <a:close/>
                </a:path>
                <a:path w="5814695" h="2261870">
                  <a:moveTo>
                    <a:pt x="154432" y="45339"/>
                  </a:moveTo>
                  <a:lnTo>
                    <a:pt x="116713" y="39370"/>
                  </a:lnTo>
                  <a:lnTo>
                    <a:pt x="115316" y="48768"/>
                  </a:lnTo>
                  <a:lnTo>
                    <a:pt x="152908" y="54737"/>
                  </a:lnTo>
                  <a:lnTo>
                    <a:pt x="154432" y="45339"/>
                  </a:lnTo>
                  <a:close/>
                </a:path>
                <a:path w="5814695" h="2261870">
                  <a:moveTo>
                    <a:pt x="220218" y="55626"/>
                  </a:moveTo>
                  <a:lnTo>
                    <a:pt x="182626" y="49784"/>
                  </a:lnTo>
                  <a:lnTo>
                    <a:pt x="181102" y="59182"/>
                  </a:lnTo>
                  <a:lnTo>
                    <a:pt x="218821" y="65036"/>
                  </a:lnTo>
                  <a:lnTo>
                    <a:pt x="220218" y="55626"/>
                  </a:lnTo>
                  <a:close/>
                </a:path>
                <a:path w="5814695" h="2261870">
                  <a:moveTo>
                    <a:pt x="286131" y="66040"/>
                  </a:moveTo>
                  <a:lnTo>
                    <a:pt x="248412" y="60071"/>
                  </a:lnTo>
                  <a:lnTo>
                    <a:pt x="247015" y="69469"/>
                  </a:lnTo>
                  <a:lnTo>
                    <a:pt x="284607" y="75438"/>
                  </a:lnTo>
                  <a:lnTo>
                    <a:pt x="286131" y="66040"/>
                  </a:lnTo>
                  <a:close/>
                </a:path>
                <a:path w="5814695" h="2261870">
                  <a:moveTo>
                    <a:pt x="293624" y="1927733"/>
                  </a:moveTo>
                  <a:lnTo>
                    <a:pt x="291592" y="1918335"/>
                  </a:lnTo>
                  <a:lnTo>
                    <a:pt x="257505" y="1925662"/>
                  </a:lnTo>
                  <a:lnTo>
                    <a:pt x="272161" y="1888490"/>
                  </a:lnTo>
                  <a:lnTo>
                    <a:pt x="205613" y="1941703"/>
                  </a:lnTo>
                  <a:lnTo>
                    <a:pt x="288163" y="1962912"/>
                  </a:lnTo>
                  <a:lnTo>
                    <a:pt x="260223" y="1935734"/>
                  </a:lnTo>
                  <a:lnTo>
                    <a:pt x="259511" y="1935048"/>
                  </a:lnTo>
                  <a:lnTo>
                    <a:pt x="277710" y="1931149"/>
                  </a:lnTo>
                  <a:lnTo>
                    <a:pt x="293624" y="1927733"/>
                  </a:lnTo>
                  <a:close/>
                </a:path>
                <a:path w="5814695" h="2261870">
                  <a:moveTo>
                    <a:pt x="351917" y="76454"/>
                  </a:moveTo>
                  <a:lnTo>
                    <a:pt x="314325" y="70497"/>
                  </a:lnTo>
                  <a:lnTo>
                    <a:pt x="312801" y="79883"/>
                  </a:lnTo>
                  <a:lnTo>
                    <a:pt x="350520" y="85852"/>
                  </a:lnTo>
                  <a:lnTo>
                    <a:pt x="351917" y="76454"/>
                  </a:lnTo>
                  <a:close/>
                </a:path>
                <a:path w="5814695" h="2261870">
                  <a:moveTo>
                    <a:pt x="358775" y="1913636"/>
                  </a:moveTo>
                  <a:lnTo>
                    <a:pt x="356743" y="1904365"/>
                  </a:lnTo>
                  <a:lnTo>
                    <a:pt x="319532" y="1912366"/>
                  </a:lnTo>
                  <a:lnTo>
                    <a:pt x="321564" y="1921637"/>
                  </a:lnTo>
                  <a:lnTo>
                    <a:pt x="358775" y="1913636"/>
                  </a:lnTo>
                  <a:close/>
                </a:path>
                <a:path w="5814695" h="2261870">
                  <a:moveTo>
                    <a:pt x="417830" y="86741"/>
                  </a:moveTo>
                  <a:lnTo>
                    <a:pt x="380238" y="80911"/>
                  </a:lnTo>
                  <a:lnTo>
                    <a:pt x="378714" y="90297"/>
                  </a:lnTo>
                  <a:lnTo>
                    <a:pt x="416306" y="96139"/>
                  </a:lnTo>
                  <a:lnTo>
                    <a:pt x="417830" y="86741"/>
                  </a:lnTo>
                  <a:close/>
                </a:path>
                <a:path w="5814695" h="2261870">
                  <a:moveTo>
                    <a:pt x="423926" y="1899666"/>
                  </a:moveTo>
                  <a:lnTo>
                    <a:pt x="422021" y="1890395"/>
                  </a:lnTo>
                  <a:lnTo>
                    <a:pt x="384683" y="1898396"/>
                  </a:lnTo>
                  <a:lnTo>
                    <a:pt x="386715" y="1907667"/>
                  </a:lnTo>
                  <a:lnTo>
                    <a:pt x="423926" y="1899666"/>
                  </a:lnTo>
                  <a:close/>
                </a:path>
                <a:path w="5814695" h="2261870">
                  <a:moveTo>
                    <a:pt x="483743" y="97155"/>
                  </a:moveTo>
                  <a:lnTo>
                    <a:pt x="446024" y="91198"/>
                  </a:lnTo>
                  <a:lnTo>
                    <a:pt x="444627" y="100584"/>
                  </a:lnTo>
                  <a:lnTo>
                    <a:pt x="482219" y="106553"/>
                  </a:lnTo>
                  <a:lnTo>
                    <a:pt x="483743" y="97155"/>
                  </a:lnTo>
                  <a:close/>
                </a:path>
                <a:path w="5814695" h="2261870">
                  <a:moveTo>
                    <a:pt x="489204" y="1885696"/>
                  </a:moveTo>
                  <a:lnTo>
                    <a:pt x="487172" y="1876425"/>
                  </a:lnTo>
                  <a:lnTo>
                    <a:pt x="449961" y="1884426"/>
                  </a:lnTo>
                  <a:lnTo>
                    <a:pt x="451866" y="1893697"/>
                  </a:lnTo>
                  <a:lnTo>
                    <a:pt x="489204" y="1885696"/>
                  </a:lnTo>
                  <a:close/>
                </a:path>
                <a:path w="5814695" h="2261870">
                  <a:moveTo>
                    <a:pt x="549529" y="107442"/>
                  </a:moveTo>
                  <a:lnTo>
                    <a:pt x="511937" y="101612"/>
                  </a:lnTo>
                  <a:lnTo>
                    <a:pt x="510413" y="111010"/>
                  </a:lnTo>
                  <a:lnTo>
                    <a:pt x="548132" y="116840"/>
                  </a:lnTo>
                  <a:lnTo>
                    <a:pt x="549529" y="107442"/>
                  </a:lnTo>
                  <a:close/>
                </a:path>
                <a:path w="5814695" h="2261870">
                  <a:moveTo>
                    <a:pt x="554355" y="1871726"/>
                  </a:moveTo>
                  <a:lnTo>
                    <a:pt x="552323" y="1862328"/>
                  </a:lnTo>
                  <a:lnTo>
                    <a:pt x="515112" y="1870329"/>
                  </a:lnTo>
                  <a:lnTo>
                    <a:pt x="517144" y="1879727"/>
                  </a:lnTo>
                  <a:lnTo>
                    <a:pt x="554355" y="1871726"/>
                  </a:lnTo>
                  <a:close/>
                </a:path>
                <a:path w="5814695" h="2261870">
                  <a:moveTo>
                    <a:pt x="615442" y="117856"/>
                  </a:moveTo>
                  <a:lnTo>
                    <a:pt x="577850" y="111899"/>
                  </a:lnTo>
                  <a:lnTo>
                    <a:pt x="576326" y="121297"/>
                  </a:lnTo>
                  <a:lnTo>
                    <a:pt x="613918" y="127254"/>
                  </a:lnTo>
                  <a:lnTo>
                    <a:pt x="615442" y="117856"/>
                  </a:lnTo>
                  <a:close/>
                </a:path>
                <a:path w="5814695" h="2261870">
                  <a:moveTo>
                    <a:pt x="619506" y="1857629"/>
                  </a:moveTo>
                  <a:lnTo>
                    <a:pt x="617474" y="1848358"/>
                  </a:lnTo>
                  <a:lnTo>
                    <a:pt x="580263" y="1856359"/>
                  </a:lnTo>
                  <a:lnTo>
                    <a:pt x="582295" y="1865630"/>
                  </a:lnTo>
                  <a:lnTo>
                    <a:pt x="619506" y="1857629"/>
                  </a:lnTo>
                  <a:close/>
                </a:path>
                <a:path w="5814695" h="2261870">
                  <a:moveTo>
                    <a:pt x="681355" y="128143"/>
                  </a:moveTo>
                  <a:lnTo>
                    <a:pt x="643636" y="122301"/>
                  </a:lnTo>
                  <a:lnTo>
                    <a:pt x="642239" y="131711"/>
                  </a:lnTo>
                  <a:lnTo>
                    <a:pt x="679831" y="137668"/>
                  </a:lnTo>
                  <a:lnTo>
                    <a:pt x="681355" y="128143"/>
                  </a:lnTo>
                  <a:close/>
                </a:path>
                <a:path w="5814695" h="2261870">
                  <a:moveTo>
                    <a:pt x="684657" y="1843659"/>
                  </a:moveTo>
                  <a:lnTo>
                    <a:pt x="682752" y="1834388"/>
                  </a:lnTo>
                  <a:lnTo>
                    <a:pt x="645414" y="1842389"/>
                  </a:lnTo>
                  <a:lnTo>
                    <a:pt x="647446" y="1851660"/>
                  </a:lnTo>
                  <a:lnTo>
                    <a:pt x="684657" y="1843659"/>
                  </a:lnTo>
                  <a:close/>
                </a:path>
                <a:path w="5814695" h="2261870">
                  <a:moveTo>
                    <a:pt x="747141" y="138557"/>
                  </a:moveTo>
                  <a:lnTo>
                    <a:pt x="709549" y="132588"/>
                  </a:lnTo>
                  <a:lnTo>
                    <a:pt x="708025" y="141986"/>
                  </a:lnTo>
                  <a:lnTo>
                    <a:pt x="745744" y="147955"/>
                  </a:lnTo>
                  <a:lnTo>
                    <a:pt x="747141" y="138557"/>
                  </a:lnTo>
                  <a:close/>
                </a:path>
                <a:path w="5814695" h="2261870">
                  <a:moveTo>
                    <a:pt x="749935" y="1829689"/>
                  </a:moveTo>
                  <a:lnTo>
                    <a:pt x="747903" y="1820291"/>
                  </a:lnTo>
                  <a:lnTo>
                    <a:pt x="710692" y="1828292"/>
                  </a:lnTo>
                  <a:lnTo>
                    <a:pt x="712597" y="1837690"/>
                  </a:lnTo>
                  <a:lnTo>
                    <a:pt x="749935" y="1829689"/>
                  </a:lnTo>
                  <a:close/>
                </a:path>
                <a:path w="5814695" h="2261870">
                  <a:moveTo>
                    <a:pt x="813054" y="148971"/>
                  </a:moveTo>
                  <a:lnTo>
                    <a:pt x="775335" y="143002"/>
                  </a:lnTo>
                  <a:lnTo>
                    <a:pt x="773938" y="152400"/>
                  </a:lnTo>
                  <a:lnTo>
                    <a:pt x="811530" y="158369"/>
                  </a:lnTo>
                  <a:lnTo>
                    <a:pt x="813054" y="148971"/>
                  </a:lnTo>
                  <a:close/>
                </a:path>
                <a:path w="5814695" h="2261870">
                  <a:moveTo>
                    <a:pt x="815086" y="1815592"/>
                  </a:moveTo>
                  <a:lnTo>
                    <a:pt x="813054" y="1806321"/>
                  </a:lnTo>
                  <a:lnTo>
                    <a:pt x="775843" y="1814322"/>
                  </a:lnTo>
                  <a:lnTo>
                    <a:pt x="777875" y="1823593"/>
                  </a:lnTo>
                  <a:lnTo>
                    <a:pt x="815086" y="1815592"/>
                  </a:lnTo>
                  <a:close/>
                </a:path>
                <a:path w="5814695" h="2261870">
                  <a:moveTo>
                    <a:pt x="878840" y="159258"/>
                  </a:moveTo>
                  <a:lnTo>
                    <a:pt x="841248" y="153416"/>
                  </a:lnTo>
                  <a:lnTo>
                    <a:pt x="839724" y="162814"/>
                  </a:lnTo>
                  <a:lnTo>
                    <a:pt x="877443" y="168656"/>
                  </a:lnTo>
                  <a:lnTo>
                    <a:pt x="878840" y="159258"/>
                  </a:lnTo>
                  <a:close/>
                </a:path>
                <a:path w="5814695" h="2261870">
                  <a:moveTo>
                    <a:pt x="880237" y="1801622"/>
                  </a:moveTo>
                  <a:lnTo>
                    <a:pt x="878332" y="1792351"/>
                  </a:lnTo>
                  <a:lnTo>
                    <a:pt x="840994" y="1800352"/>
                  </a:lnTo>
                  <a:lnTo>
                    <a:pt x="843026" y="1809623"/>
                  </a:lnTo>
                  <a:lnTo>
                    <a:pt x="880237" y="1801622"/>
                  </a:lnTo>
                  <a:close/>
                </a:path>
                <a:path w="5814695" h="2261870">
                  <a:moveTo>
                    <a:pt x="944753" y="169672"/>
                  </a:moveTo>
                  <a:lnTo>
                    <a:pt x="907161" y="163703"/>
                  </a:lnTo>
                  <a:lnTo>
                    <a:pt x="905637" y="173101"/>
                  </a:lnTo>
                  <a:lnTo>
                    <a:pt x="943229" y="179070"/>
                  </a:lnTo>
                  <a:lnTo>
                    <a:pt x="944753" y="169672"/>
                  </a:lnTo>
                  <a:close/>
                </a:path>
                <a:path w="5814695" h="2261870">
                  <a:moveTo>
                    <a:pt x="945515" y="1787652"/>
                  </a:moveTo>
                  <a:lnTo>
                    <a:pt x="943483" y="1778254"/>
                  </a:lnTo>
                  <a:lnTo>
                    <a:pt x="906145" y="1786255"/>
                  </a:lnTo>
                  <a:lnTo>
                    <a:pt x="908177" y="1795653"/>
                  </a:lnTo>
                  <a:lnTo>
                    <a:pt x="945515" y="1787652"/>
                  </a:lnTo>
                  <a:close/>
                </a:path>
                <a:path w="5814695" h="2261870">
                  <a:moveTo>
                    <a:pt x="1010666" y="1773555"/>
                  </a:moveTo>
                  <a:lnTo>
                    <a:pt x="1008634" y="1764284"/>
                  </a:lnTo>
                  <a:lnTo>
                    <a:pt x="971423" y="1772285"/>
                  </a:lnTo>
                  <a:lnTo>
                    <a:pt x="973455" y="1781683"/>
                  </a:lnTo>
                  <a:lnTo>
                    <a:pt x="1010666" y="1773555"/>
                  </a:lnTo>
                  <a:close/>
                </a:path>
                <a:path w="5814695" h="2261870">
                  <a:moveTo>
                    <a:pt x="1010666" y="179959"/>
                  </a:moveTo>
                  <a:lnTo>
                    <a:pt x="972947" y="174117"/>
                  </a:lnTo>
                  <a:lnTo>
                    <a:pt x="971550" y="183515"/>
                  </a:lnTo>
                  <a:lnTo>
                    <a:pt x="1009142" y="189357"/>
                  </a:lnTo>
                  <a:lnTo>
                    <a:pt x="1010666" y="179959"/>
                  </a:lnTo>
                  <a:close/>
                </a:path>
                <a:path w="5814695" h="2261870">
                  <a:moveTo>
                    <a:pt x="1075817" y="1759585"/>
                  </a:moveTo>
                  <a:lnTo>
                    <a:pt x="1073785" y="1750326"/>
                  </a:lnTo>
                  <a:lnTo>
                    <a:pt x="1036574" y="1758315"/>
                  </a:lnTo>
                  <a:lnTo>
                    <a:pt x="1038606" y="1767586"/>
                  </a:lnTo>
                  <a:lnTo>
                    <a:pt x="1075817" y="1759585"/>
                  </a:lnTo>
                  <a:close/>
                </a:path>
                <a:path w="5814695" h="2261870">
                  <a:moveTo>
                    <a:pt x="1076452" y="190373"/>
                  </a:moveTo>
                  <a:lnTo>
                    <a:pt x="1038860" y="184404"/>
                  </a:lnTo>
                  <a:lnTo>
                    <a:pt x="1037336" y="193802"/>
                  </a:lnTo>
                  <a:lnTo>
                    <a:pt x="1075055" y="199771"/>
                  </a:lnTo>
                  <a:lnTo>
                    <a:pt x="1076452" y="190373"/>
                  </a:lnTo>
                  <a:close/>
                </a:path>
                <a:path w="5814695" h="2261870">
                  <a:moveTo>
                    <a:pt x="1140968" y="1745615"/>
                  </a:moveTo>
                  <a:lnTo>
                    <a:pt x="1139063" y="1736344"/>
                  </a:lnTo>
                  <a:lnTo>
                    <a:pt x="1101725" y="1744357"/>
                  </a:lnTo>
                  <a:lnTo>
                    <a:pt x="1103757" y="1753616"/>
                  </a:lnTo>
                  <a:lnTo>
                    <a:pt x="1140968" y="1745615"/>
                  </a:lnTo>
                  <a:close/>
                </a:path>
                <a:path w="5814695" h="2261870">
                  <a:moveTo>
                    <a:pt x="1142365" y="200660"/>
                  </a:moveTo>
                  <a:lnTo>
                    <a:pt x="1104773" y="194818"/>
                  </a:lnTo>
                  <a:lnTo>
                    <a:pt x="1103249" y="204216"/>
                  </a:lnTo>
                  <a:lnTo>
                    <a:pt x="1140841" y="210185"/>
                  </a:lnTo>
                  <a:lnTo>
                    <a:pt x="1142365" y="200660"/>
                  </a:lnTo>
                  <a:close/>
                </a:path>
                <a:path w="5814695" h="2261870">
                  <a:moveTo>
                    <a:pt x="1206246" y="1731657"/>
                  </a:moveTo>
                  <a:lnTo>
                    <a:pt x="1204214" y="1722247"/>
                  </a:lnTo>
                  <a:lnTo>
                    <a:pt x="1167003" y="1730248"/>
                  </a:lnTo>
                  <a:lnTo>
                    <a:pt x="1168908" y="1739646"/>
                  </a:lnTo>
                  <a:lnTo>
                    <a:pt x="1206246" y="1731657"/>
                  </a:lnTo>
                  <a:close/>
                </a:path>
                <a:path w="5814695" h="2261870">
                  <a:moveTo>
                    <a:pt x="1208278" y="211074"/>
                  </a:moveTo>
                  <a:lnTo>
                    <a:pt x="1170559" y="205105"/>
                  </a:lnTo>
                  <a:lnTo>
                    <a:pt x="1169162" y="214503"/>
                  </a:lnTo>
                  <a:lnTo>
                    <a:pt x="1206754" y="220472"/>
                  </a:lnTo>
                  <a:lnTo>
                    <a:pt x="1208278" y="211074"/>
                  </a:lnTo>
                  <a:close/>
                </a:path>
                <a:path w="5814695" h="2261870">
                  <a:moveTo>
                    <a:pt x="1271397" y="1717548"/>
                  </a:moveTo>
                  <a:lnTo>
                    <a:pt x="1269365" y="1708277"/>
                  </a:lnTo>
                  <a:lnTo>
                    <a:pt x="1232154" y="1716278"/>
                  </a:lnTo>
                  <a:lnTo>
                    <a:pt x="1234186" y="1725549"/>
                  </a:lnTo>
                  <a:lnTo>
                    <a:pt x="1271397" y="1717548"/>
                  </a:lnTo>
                  <a:close/>
                </a:path>
                <a:path w="5814695" h="2261870">
                  <a:moveTo>
                    <a:pt x="1274064" y="221488"/>
                  </a:moveTo>
                  <a:lnTo>
                    <a:pt x="1236472" y="215519"/>
                  </a:lnTo>
                  <a:lnTo>
                    <a:pt x="1234948" y="224917"/>
                  </a:lnTo>
                  <a:lnTo>
                    <a:pt x="1272667" y="230886"/>
                  </a:lnTo>
                  <a:lnTo>
                    <a:pt x="1274064" y="221488"/>
                  </a:lnTo>
                  <a:close/>
                </a:path>
                <a:path w="5814695" h="2261870">
                  <a:moveTo>
                    <a:pt x="1336548" y="1703578"/>
                  </a:moveTo>
                  <a:lnTo>
                    <a:pt x="1334643" y="1694307"/>
                  </a:lnTo>
                  <a:lnTo>
                    <a:pt x="1297305" y="1702308"/>
                  </a:lnTo>
                  <a:lnTo>
                    <a:pt x="1299337" y="1711579"/>
                  </a:lnTo>
                  <a:lnTo>
                    <a:pt x="1336548" y="1703578"/>
                  </a:lnTo>
                  <a:close/>
                </a:path>
                <a:path w="5814695" h="2261870">
                  <a:moveTo>
                    <a:pt x="1339977" y="231775"/>
                  </a:moveTo>
                  <a:lnTo>
                    <a:pt x="1302258" y="225933"/>
                  </a:lnTo>
                  <a:lnTo>
                    <a:pt x="1300861" y="235331"/>
                  </a:lnTo>
                  <a:lnTo>
                    <a:pt x="1338453" y="241173"/>
                  </a:lnTo>
                  <a:lnTo>
                    <a:pt x="1339977" y="231775"/>
                  </a:lnTo>
                  <a:close/>
                </a:path>
                <a:path w="5814695" h="2261870">
                  <a:moveTo>
                    <a:pt x="1401826" y="1689608"/>
                  </a:moveTo>
                  <a:lnTo>
                    <a:pt x="1399794" y="1680210"/>
                  </a:lnTo>
                  <a:lnTo>
                    <a:pt x="1362456" y="1688211"/>
                  </a:lnTo>
                  <a:lnTo>
                    <a:pt x="1364488" y="1697609"/>
                  </a:lnTo>
                  <a:lnTo>
                    <a:pt x="1401826" y="1689608"/>
                  </a:lnTo>
                  <a:close/>
                </a:path>
                <a:path w="5814695" h="2261870">
                  <a:moveTo>
                    <a:pt x="1405763" y="242189"/>
                  </a:moveTo>
                  <a:lnTo>
                    <a:pt x="1368171" y="236220"/>
                  </a:lnTo>
                  <a:lnTo>
                    <a:pt x="1366647" y="245618"/>
                  </a:lnTo>
                  <a:lnTo>
                    <a:pt x="1404366" y="251587"/>
                  </a:lnTo>
                  <a:lnTo>
                    <a:pt x="1405763" y="242189"/>
                  </a:lnTo>
                  <a:close/>
                </a:path>
                <a:path w="5814695" h="2261870">
                  <a:moveTo>
                    <a:pt x="1466977" y="1675511"/>
                  </a:moveTo>
                  <a:lnTo>
                    <a:pt x="1464945" y="1666240"/>
                  </a:lnTo>
                  <a:lnTo>
                    <a:pt x="1427734" y="1674241"/>
                  </a:lnTo>
                  <a:lnTo>
                    <a:pt x="1429766" y="1683512"/>
                  </a:lnTo>
                  <a:lnTo>
                    <a:pt x="1466977" y="1675511"/>
                  </a:lnTo>
                  <a:close/>
                </a:path>
                <a:path w="5814695" h="2261870">
                  <a:moveTo>
                    <a:pt x="1471676" y="252476"/>
                  </a:moveTo>
                  <a:lnTo>
                    <a:pt x="1434084" y="246634"/>
                  </a:lnTo>
                  <a:lnTo>
                    <a:pt x="1432560" y="256032"/>
                  </a:lnTo>
                  <a:lnTo>
                    <a:pt x="1470152" y="261874"/>
                  </a:lnTo>
                  <a:lnTo>
                    <a:pt x="1471676" y="252476"/>
                  </a:lnTo>
                  <a:close/>
                </a:path>
                <a:path w="5814695" h="2261870">
                  <a:moveTo>
                    <a:pt x="1532128" y="1661541"/>
                  </a:moveTo>
                  <a:lnTo>
                    <a:pt x="1530096" y="1652270"/>
                  </a:lnTo>
                  <a:lnTo>
                    <a:pt x="1492885" y="1660271"/>
                  </a:lnTo>
                  <a:lnTo>
                    <a:pt x="1494917" y="1669542"/>
                  </a:lnTo>
                  <a:lnTo>
                    <a:pt x="1532128" y="1661541"/>
                  </a:lnTo>
                  <a:close/>
                </a:path>
                <a:path w="5814695" h="2261870">
                  <a:moveTo>
                    <a:pt x="1537589" y="262890"/>
                  </a:moveTo>
                  <a:lnTo>
                    <a:pt x="1499870" y="256921"/>
                  </a:lnTo>
                  <a:lnTo>
                    <a:pt x="1498473" y="266319"/>
                  </a:lnTo>
                  <a:lnTo>
                    <a:pt x="1536065" y="272288"/>
                  </a:lnTo>
                  <a:lnTo>
                    <a:pt x="1537589" y="262890"/>
                  </a:lnTo>
                  <a:close/>
                </a:path>
                <a:path w="5814695" h="2261870">
                  <a:moveTo>
                    <a:pt x="1597279" y="1647571"/>
                  </a:moveTo>
                  <a:lnTo>
                    <a:pt x="1595374" y="1638300"/>
                  </a:lnTo>
                  <a:lnTo>
                    <a:pt x="1558036" y="1646301"/>
                  </a:lnTo>
                  <a:lnTo>
                    <a:pt x="1560068" y="1655572"/>
                  </a:lnTo>
                  <a:lnTo>
                    <a:pt x="1597279" y="1647571"/>
                  </a:lnTo>
                  <a:close/>
                </a:path>
                <a:path w="5814695" h="2261870">
                  <a:moveTo>
                    <a:pt x="1603375" y="273177"/>
                  </a:moveTo>
                  <a:lnTo>
                    <a:pt x="1565783" y="267335"/>
                  </a:lnTo>
                  <a:lnTo>
                    <a:pt x="1564259" y="276733"/>
                  </a:lnTo>
                  <a:lnTo>
                    <a:pt x="1601978" y="282702"/>
                  </a:lnTo>
                  <a:lnTo>
                    <a:pt x="1603375" y="273177"/>
                  </a:lnTo>
                  <a:close/>
                </a:path>
                <a:path w="5814695" h="2261870">
                  <a:moveTo>
                    <a:pt x="1662557" y="1633601"/>
                  </a:moveTo>
                  <a:lnTo>
                    <a:pt x="1660525" y="1624203"/>
                  </a:lnTo>
                  <a:lnTo>
                    <a:pt x="1623314" y="1632204"/>
                  </a:lnTo>
                  <a:lnTo>
                    <a:pt x="1625219" y="1641602"/>
                  </a:lnTo>
                  <a:lnTo>
                    <a:pt x="1662557" y="1633601"/>
                  </a:lnTo>
                  <a:close/>
                </a:path>
                <a:path w="5814695" h="2261870">
                  <a:moveTo>
                    <a:pt x="1669288" y="283591"/>
                  </a:moveTo>
                  <a:lnTo>
                    <a:pt x="1631696" y="277622"/>
                  </a:lnTo>
                  <a:lnTo>
                    <a:pt x="1630172" y="287147"/>
                  </a:lnTo>
                  <a:lnTo>
                    <a:pt x="1667764" y="292989"/>
                  </a:lnTo>
                  <a:lnTo>
                    <a:pt x="1669288" y="283591"/>
                  </a:lnTo>
                  <a:close/>
                </a:path>
                <a:path w="5814695" h="2261870">
                  <a:moveTo>
                    <a:pt x="1727708" y="1619504"/>
                  </a:moveTo>
                  <a:lnTo>
                    <a:pt x="1725676" y="1610233"/>
                  </a:lnTo>
                  <a:lnTo>
                    <a:pt x="1688465" y="1618234"/>
                  </a:lnTo>
                  <a:lnTo>
                    <a:pt x="1690497" y="1627505"/>
                  </a:lnTo>
                  <a:lnTo>
                    <a:pt x="1727708" y="1619504"/>
                  </a:lnTo>
                  <a:close/>
                </a:path>
                <a:path w="5814695" h="2261870">
                  <a:moveTo>
                    <a:pt x="1735201" y="294005"/>
                  </a:moveTo>
                  <a:lnTo>
                    <a:pt x="1697482" y="288036"/>
                  </a:lnTo>
                  <a:lnTo>
                    <a:pt x="1696085" y="297434"/>
                  </a:lnTo>
                  <a:lnTo>
                    <a:pt x="1733677" y="303403"/>
                  </a:lnTo>
                  <a:lnTo>
                    <a:pt x="1735201" y="294005"/>
                  </a:lnTo>
                  <a:close/>
                </a:path>
                <a:path w="5814695" h="2261870">
                  <a:moveTo>
                    <a:pt x="1792859" y="1605534"/>
                  </a:moveTo>
                  <a:lnTo>
                    <a:pt x="1790827" y="1596263"/>
                  </a:lnTo>
                  <a:lnTo>
                    <a:pt x="1753603" y="1604264"/>
                  </a:lnTo>
                  <a:lnTo>
                    <a:pt x="1755648" y="1613535"/>
                  </a:lnTo>
                  <a:lnTo>
                    <a:pt x="1792859" y="1605534"/>
                  </a:lnTo>
                  <a:close/>
                </a:path>
                <a:path w="5814695" h="2261870">
                  <a:moveTo>
                    <a:pt x="1800987" y="304292"/>
                  </a:moveTo>
                  <a:lnTo>
                    <a:pt x="1763395" y="298450"/>
                  </a:lnTo>
                  <a:lnTo>
                    <a:pt x="1761871" y="307848"/>
                  </a:lnTo>
                  <a:lnTo>
                    <a:pt x="1799463" y="313690"/>
                  </a:lnTo>
                  <a:lnTo>
                    <a:pt x="1800987" y="304292"/>
                  </a:lnTo>
                  <a:close/>
                </a:path>
                <a:path w="5814695" h="2261870">
                  <a:moveTo>
                    <a:pt x="1858137" y="1591564"/>
                  </a:moveTo>
                  <a:lnTo>
                    <a:pt x="1856105" y="1582166"/>
                  </a:lnTo>
                  <a:lnTo>
                    <a:pt x="1818767" y="1590167"/>
                  </a:lnTo>
                  <a:lnTo>
                    <a:pt x="1820799" y="1599565"/>
                  </a:lnTo>
                  <a:lnTo>
                    <a:pt x="1858137" y="1591564"/>
                  </a:lnTo>
                  <a:close/>
                </a:path>
                <a:path w="5814695" h="2261870">
                  <a:moveTo>
                    <a:pt x="1866900" y="314706"/>
                  </a:moveTo>
                  <a:lnTo>
                    <a:pt x="1829181" y="308737"/>
                  </a:lnTo>
                  <a:lnTo>
                    <a:pt x="1827784" y="318135"/>
                  </a:lnTo>
                  <a:lnTo>
                    <a:pt x="1865376" y="324104"/>
                  </a:lnTo>
                  <a:lnTo>
                    <a:pt x="1866900" y="314706"/>
                  </a:lnTo>
                  <a:close/>
                </a:path>
                <a:path w="5814695" h="2261870">
                  <a:moveTo>
                    <a:pt x="1923288" y="1577467"/>
                  </a:moveTo>
                  <a:lnTo>
                    <a:pt x="1921256" y="1568196"/>
                  </a:lnTo>
                  <a:lnTo>
                    <a:pt x="1884045" y="1576197"/>
                  </a:lnTo>
                  <a:lnTo>
                    <a:pt x="1886077" y="1585468"/>
                  </a:lnTo>
                  <a:lnTo>
                    <a:pt x="1923288" y="1577467"/>
                  </a:lnTo>
                  <a:close/>
                </a:path>
                <a:path w="5814695" h="2261870">
                  <a:moveTo>
                    <a:pt x="1932686" y="324993"/>
                  </a:moveTo>
                  <a:lnTo>
                    <a:pt x="1895094" y="319151"/>
                  </a:lnTo>
                  <a:lnTo>
                    <a:pt x="1893570" y="328549"/>
                  </a:lnTo>
                  <a:lnTo>
                    <a:pt x="1931289" y="334391"/>
                  </a:lnTo>
                  <a:lnTo>
                    <a:pt x="1932686" y="324993"/>
                  </a:lnTo>
                  <a:close/>
                </a:path>
                <a:path w="5814695" h="2261870">
                  <a:moveTo>
                    <a:pt x="1988439" y="1563497"/>
                  </a:moveTo>
                  <a:lnTo>
                    <a:pt x="1986407" y="1554226"/>
                  </a:lnTo>
                  <a:lnTo>
                    <a:pt x="1949196" y="1562227"/>
                  </a:lnTo>
                  <a:lnTo>
                    <a:pt x="1951228" y="1571498"/>
                  </a:lnTo>
                  <a:lnTo>
                    <a:pt x="1988439" y="1563497"/>
                  </a:lnTo>
                  <a:close/>
                </a:path>
                <a:path w="5814695" h="2261870">
                  <a:moveTo>
                    <a:pt x="1998599" y="335407"/>
                  </a:moveTo>
                  <a:lnTo>
                    <a:pt x="1961007" y="329438"/>
                  </a:lnTo>
                  <a:lnTo>
                    <a:pt x="1959483" y="338836"/>
                  </a:lnTo>
                  <a:lnTo>
                    <a:pt x="1997075" y="344805"/>
                  </a:lnTo>
                  <a:lnTo>
                    <a:pt x="1998599" y="335407"/>
                  </a:lnTo>
                  <a:close/>
                </a:path>
                <a:path w="5814695" h="2261870">
                  <a:moveTo>
                    <a:pt x="2053590" y="1549527"/>
                  </a:moveTo>
                  <a:lnTo>
                    <a:pt x="2051685" y="1540129"/>
                  </a:lnTo>
                  <a:lnTo>
                    <a:pt x="2014347" y="1548257"/>
                  </a:lnTo>
                  <a:lnTo>
                    <a:pt x="2016379" y="1557528"/>
                  </a:lnTo>
                  <a:lnTo>
                    <a:pt x="2053590" y="1549527"/>
                  </a:lnTo>
                  <a:close/>
                </a:path>
                <a:path w="5814695" h="2261870">
                  <a:moveTo>
                    <a:pt x="2064512" y="345694"/>
                  </a:moveTo>
                  <a:lnTo>
                    <a:pt x="2026793" y="339852"/>
                  </a:lnTo>
                  <a:lnTo>
                    <a:pt x="2025396" y="349250"/>
                  </a:lnTo>
                  <a:lnTo>
                    <a:pt x="2062988" y="355219"/>
                  </a:lnTo>
                  <a:lnTo>
                    <a:pt x="2064512" y="345694"/>
                  </a:lnTo>
                  <a:close/>
                </a:path>
                <a:path w="5814695" h="2261870">
                  <a:moveTo>
                    <a:pt x="2118868" y="1535557"/>
                  </a:moveTo>
                  <a:lnTo>
                    <a:pt x="2116836" y="1526159"/>
                  </a:lnTo>
                  <a:lnTo>
                    <a:pt x="2079625" y="1534160"/>
                  </a:lnTo>
                  <a:lnTo>
                    <a:pt x="2081530" y="1543558"/>
                  </a:lnTo>
                  <a:lnTo>
                    <a:pt x="2118868" y="1535557"/>
                  </a:lnTo>
                  <a:close/>
                </a:path>
                <a:path w="5814695" h="2261870">
                  <a:moveTo>
                    <a:pt x="2130298" y="356108"/>
                  </a:moveTo>
                  <a:lnTo>
                    <a:pt x="2092706" y="350139"/>
                  </a:lnTo>
                  <a:lnTo>
                    <a:pt x="2091182" y="359664"/>
                  </a:lnTo>
                  <a:lnTo>
                    <a:pt x="2128901" y="365506"/>
                  </a:lnTo>
                  <a:lnTo>
                    <a:pt x="2130298" y="356108"/>
                  </a:lnTo>
                  <a:close/>
                </a:path>
                <a:path w="5814695" h="2261870">
                  <a:moveTo>
                    <a:pt x="3145663" y="2105787"/>
                  </a:moveTo>
                  <a:lnTo>
                    <a:pt x="3136138" y="2105787"/>
                  </a:lnTo>
                  <a:lnTo>
                    <a:pt x="3136138" y="2143836"/>
                  </a:lnTo>
                  <a:lnTo>
                    <a:pt x="3145663" y="2143836"/>
                  </a:lnTo>
                  <a:lnTo>
                    <a:pt x="3145663" y="2105787"/>
                  </a:lnTo>
                  <a:close/>
                </a:path>
                <a:path w="5814695" h="2261870">
                  <a:moveTo>
                    <a:pt x="3145663" y="2039112"/>
                  </a:moveTo>
                  <a:lnTo>
                    <a:pt x="3136138" y="2039112"/>
                  </a:lnTo>
                  <a:lnTo>
                    <a:pt x="3136138" y="2077212"/>
                  </a:lnTo>
                  <a:lnTo>
                    <a:pt x="3145663" y="2077212"/>
                  </a:lnTo>
                  <a:lnTo>
                    <a:pt x="3145663" y="2039112"/>
                  </a:lnTo>
                  <a:close/>
                </a:path>
                <a:path w="5814695" h="2261870">
                  <a:moveTo>
                    <a:pt x="3145663" y="1972437"/>
                  </a:moveTo>
                  <a:lnTo>
                    <a:pt x="3136138" y="1972437"/>
                  </a:lnTo>
                  <a:lnTo>
                    <a:pt x="3136138" y="2010537"/>
                  </a:lnTo>
                  <a:lnTo>
                    <a:pt x="3145663" y="2010537"/>
                  </a:lnTo>
                  <a:lnTo>
                    <a:pt x="3145663" y="1972437"/>
                  </a:lnTo>
                  <a:close/>
                </a:path>
                <a:path w="5814695" h="2261870">
                  <a:moveTo>
                    <a:pt x="3145663" y="1905762"/>
                  </a:moveTo>
                  <a:lnTo>
                    <a:pt x="3136138" y="1905762"/>
                  </a:lnTo>
                  <a:lnTo>
                    <a:pt x="3136138" y="1943862"/>
                  </a:lnTo>
                  <a:lnTo>
                    <a:pt x="3145663" y="1943862"/>
                  </a:lnTo>
                  <a:lnTo>
                    <a:pt x="3145663" y="1905762"/>
                  </a:lnTo>
                  <a:close/>
                </a:path>
                <a:path w="5814695" h="2261870">
                  <a:moveTo>
                    <a:pt x="3145663" y="1871726"/>
                  </a:moveTo>
                  <a:lnTo>
                    <a:pt x="3136138" y="1871726"/>
                  </a:lnTo>
                  <a:lnTo>
                    <a:pt x="3136138" y="1877187"/>
                  </a:lnTo>
                  <a:lnTo>
                    <a:pt x="3145663" y="1877187"/>
                  </a:lnTo>
                  <a:lnTo>
                    <a:pt x="3145663" y="1871726"/>
                  </a:lnTo>
                  <a:close/>
                </a:path>
                <a:path w="5814695" h="2261870">
                  <a:moveTo>
                    <a:pt x="3178937" y="2185111"/>
                  </a:moveTo>
                  <a:lnTo>
                    <a:pt x="3145663" y="2207387"/>
                  </a:lnTo>
                  <a:lnTo>
                    <a:pt x="3140837" y="2210511"/>
                  </a:lnTo>
                  <a:lnTo>
                    <a:pt x="3145536" y="2207387"/>
                  </a:lnTo>
                  <a:lnTo>
                    <a:pt x="3145663" y="2172411"/>
                  </a:lnTo>
                  <a:lnTo>
                    <a:pt x="3136138" y="2172411"/>
                  </a:lnTo>
                  <a:lnTo>
                    <a:pt x="3136138" y="2207387"/>
                  </a:lnTo>
                  <a:lnTo>
                    <a:pt x="3102737" y="2185111"/>
                  </a:lnTo>
                  <a:lnTo>
                    <a:pt x="3140837" y="2261311"/>
                  </a:lnTo>
                  <a:lnTo>
                    <a:pt x="3166237" y="2210511"/>
                  </a:lnTo>
                  <a:lnTo>
                    <a:pt x="3178937" y="2185111"/>
                  </a:lnTo>
                  <a:close/>
                </a:path>
                <a:path w="5814695" h="2261870">
                  <a:moveTo>
                    <a:pt x="4055364" y="495300"/>
                  </a:moveTo>
                  <a:lnTo>
                    <a:pt x="4052824" y="486156"/>
                  </a:lnTo>
                  <a:lnTo>
                    <a:pt x="4016121" y="496570"/>
                  </a:lnTo>
                  <a:lnTo>
                    <a:pt x="4018788" y="505714"/>
                  </a:lnTo>
                  <a:lnTo>
                    <a:pt x="4055364" y="495300"/>
                  </a:lnTo>
                  <a:close/>
                </a:path>
                <a:path w="5814695" h="2261870">
                  <a:moveTo>
                    <a:pt x="4119626" y="477139"/>
                  </a:moveTo>
                  <a:lnTo>
                    <a:pt x="4116959" y="467995"/>
                  </a:lnTo>
                  <a:lnTo>
                    <a:pt x="4080256" y="478409"/>
                  </a:lnTo>
                  <a:lnTo>
                    <a:pt x="4082923" y="487553"/>
                  </a:lnTo>
                  <a:lnTo>
                    <a:pt x="4119626" y="477139"/>
                  </a:lnTo>
                  <a:close/>
                </a:path>
                <a:path w="5814695" h="2261870">
                  <a:moveTo>
                    <a:pt x="4163441" y="1049274"/>
                  </a:moveTo>
                  <a:lnTo>
                    <a:pt x="4140200" y="1049274"/>
                  </a:lnTo>
                  <a:lnTo>
                    <a:pt x="4140200" y="1058799"/>
                  </a:lnTo>
                  <a:lnTo>
                    <a:pt x="4163441" y="1058799"/>
                  </a:lnTo>
                  <a:lnTo>
                    <a:pt x="4163441" y="1049274"/>
                  </a:lnTo>
                  <a:close/>
                </a:path>
                <a:path w="5814695" h="2261870">
                  <a:moveTo>
                    <a:pt x="4183761" y="458978"/>
                  </a:moveTo>
                  <a:lnTo>
                    <a:pt x="4181094" y="449834"/>
                  </a:lnTo>
                  <a:lnTo>
                    <a:pt x="4144518" y="460121"/>
                  </a:lnTo>
                  <a:lnTo>
                    <a:pt x="4147058" y="469392"/>
                  </a:lnTo>
                  <a:lnTo>
                    <a:pt x="4183761" y="458978"/>
                  </a:lnTo>
                  <a:close/>
                </a:path>
                <a:path w="5814695" h="2261870">
                  <a:moveTo>
                    <a:pt x="4230116" y="1049274"/>
                  </a:moveTo>
                  <a:lnTo>
                    <a:pt x="4192016" y="1049274"/>
                  </a:lnTo>
                  <a:lnTo>
                    <a:pt x="4192016" y="1058799"/>
                  </a:lnTo>
                  <a:lnTo>
                    <a:pt x="4230116" y="1058799"/>
                  </a:lnTo>
                  <a:lnTo>
                    <a:pt x="4230116" y="1049274"/>
                  </a:lnTo>
                  <a:close/>
                </a:path>
                <a:path w="5814695" h="2261870">
                  <a:moveTo>
                    <a:pt x="4242562" y="1620901"/>
                  </a:moveTo>
                  <a:lnTo>
                    <a:pt x="4208272" y="1604264"/>
                  </a:lnTo>
                  <a:lnTo>
                    <a:pt x="4204208" y="1612773"/>
                  </a:lnTo>
                  <a:lnTo>
                    <a:pt x="4238498" y="1629410"/>
                  </a:lnTo>
                  <a:lnTo>
                    <a:pt x="4242562" y="1620901"/>
                  </a:lnTo>
                  <a:close/>
                </a:path>
                <a:path w="5814695" h="2261870">
                  <a:moveTo>
                    <a:pt x="4247896" y="440817"/>
                  </a:moveTo>
                  <a:lnTo>
                    <a:pt x="4245229" y="431546"/>
                  </a:lnTo>
                  <a:lnTo>
                    <a:pt x="4208653" y="441960"/>
                  </a:lnTo>
                  <a:lnTo>
                    <a:pt x="4211193" y="451104"/>
                  </a:lnTo>
                  <a:lnTo>
                    <a:pt x="4247896" y="440817"/>
                  </a:lnTo>
                  <a:close/>
                </a:path>
                <a:path w="5814695" h="2261870">
                  <a:moveTo>
                    <a:pt x="4296791" y="1049274"/>
                  </a:moveTo>
                  <a:lnTo>
                    <a:pt x="4258691" y="1049274"/>
                  </a:lnTo>
                  <a:lnTo>
                    <a:pt x="4258691" y="1058799"/>
                  </a:lnTo>
                  <a:lnTo>
                    <a:pt x="4296791" y="1058799"/>
                  </a:lnTo>
                  <a:lnTo>
                    <a:pt x="4296791" y="1049274"/>
                  </a:lnTo>
                  <a:close/>
                </a:path>
                <a:path w="5814695" h="2261870">
                  <a:moveTo>
                    <a:pt x="4302633" y="1649984"/>
                  </a:moveTo>
                  <a:lnTo>
                    <a:pt x="4268343" y="1633347"/>
                  </a:lnTo>
                  <a:lnTo>
                    <a:pt x="4264152" y="1641983"/>
                  </a:lnTo>
                  <a:lnTo>
                    <a:pt x="4298442" y="1658620"/>
                  </a:lnTo>
                  <a:lnTo>
                    <a:pt x="4302633" y="1649984"/>
                  </a:lnTo>
                  <a:close/>
                </a:path>
                <a:path w="5814695" h="2261870">
                  <a:moveTo>
                    <a:pt x="4312031" y="422529"/>
                  </a:moveTo>
                  <a:lnTo>
                    <a:pt x="4309364" y="413385"/>
                  </a:lnTo>
                  <a:lnTo>
                    <a:pt x="4272788" y="423799"/>
                  </a:lnTo>
                  <a:lnTo>
                    <a:pt x="4275328" y="432943"/>
                  </a:lnTo>
                  <a:lnTo>
                    <a:pt x="4312031" y="422529"/>
                  </a:lnTo>
                  <a:close/>
                </a:path>
                <a:path w="5814695" h="2261870">
                  <a:moveTo>
                    <a:pt x="4362577" y="1679194"/>
                  </a:moveTo>
                  <a:lnTo>
                    <a:pt x="4328287" y="1662430"/>
                  </a:lnTo>
                  <a:lnTo>
                    <a:pt x="4324096" y="1671066"/>
                  </a:lnTo>
                  <a:lnTo>
                    <a:pt x="4358386" y="1687703"/>
                  </a:lnTo>
                  <a:lnTo>
                    <a:pt x="4362577" y="1679194"/>
                  </a:lnTo>
                  <a:close/>
                </a:path>
                <a:path w="5814695" h="2261870">
                  <a:moveTo>
                    <a:pt x="4363466" y="1049274"/>
                  </a:moveTo>
                  <a:lnTo>
                    <a:pt x="4325366" y="1049274"/>
                  </a:lnTo>
                  <a:lnTo>
                    <a:pt x="4325366" y="1058799"/>
                  </a:lnTo>
                  <a:lnTo>
                    <a:pt x="4363466" y="1058799"/>
                  </a:lnTo>
                  <a:lnTo>
                    <a:pt x="4363466" y="1049274"/>
                  </a:lnTo>
                  <a:close/>
                </a:path>
                <a:path w="5814695" h="2261870">
                  <a:moveTo>
                    <a:pt x="4376166" y="404368"/>
                  </a:moveTo>
                  <a:lnTo>
                    <a:pt x="4373626" y="395224"/>
                  </a:lnTo>
                  <a:lnTo>
                    <a:pt x="4336923" y="405638"/>
                  </a:lnTo>
                  <a:lnTo>
                    <a:pt x="4339463" y="414782"/>
                  </a:lnTo>
                  <a:lnTo>
                    <a:pt x="4376166" y="404368"/>
                  </a:lnTo>
                  <a:close/>
                </a:path>
                <a:path w="5814695" h="2261870">
                  <a:moveTo>
                    <a:pt x="4422521" y="1708277"/>
                  </a:moveTo>
                  <a:lnTo>
                    <a:pt x="4388231" y="1691640"/>
                  </a:lnTo>
                  <a:lnTo>
                    <a:pt x="4384040" y="1700149"/>
                  </a:lnTo>
                  <a:lnTo>
                    <a:pt x="4418330" y="1716786"/>
                  </a:lnTo>
                  <a:lnTo>
                    <a:pt x="4422521" y="1708277"/>
                  </a:lnTo>
                  <a:close/>
                </a:path>
                <a:path w="5814695" h="2261870">
                  <a:moveTo>
                    <a:pt x="4430141" y="1049274"/>
                  </a:moveTo>
                  <a:lnTo>
                    <a:pt x="4392041" y="1049274"/>
                  </a:lnTo>
                  <a:lnTo>
                    <a:pt x="4392041" y="1058799"/>
                  </a:lnTo>
                  <a:lnTo>
                    <a:pt x="4430141" y="1058799"/>
                  </a:lnTo>
                  <a:lnTo>
                    <a:pt x="4430141" y="1049274"/>
                  </a:lnTo>
                  <a:close/>
                </a:path>
                <a:path w="5814695" h="2261870">
                  <a:moveTo>
                    <a:pt x="4440301" y="386207"/>
                  </a:moveTo>
                  <a:lnTo>
                    <a:pt x="4437761" y="377063"/>
                  </a:lnTo>
                  <a:lnTo>
                    <a:pt x="4401058" y="387477"/>
                  </a:lnTo>
                  <a:lnTo>
                    <a:pt x="4403598" y="396621"/>
                  </a:lnTo>
                  <a:lnTo>
                    <a:pt x="4440301" y="386207"/>
                  </a:lnTo>
                  <a:close/>
                </a:path>
                <a:path w="5814695" h="2261870">
                  <a:moveTo>
                    <a:pt x="4482465" y="1737360"/>
                  </a:moveTo>
                  <a:lnTo>
                    <a:pt x="4448175" y="1720723"/>
                  </a:lnTo>
                  <a:lnTo>
                    <a:pt x="4444111" y="1729359"/>
                  </a:lnTo>
                  <a:lnTo>
                    <a:pt x="4478274" y="1745996"/>
                  </a:lnTo>
                  <a:lnTo>
                    <a:pt x="4482465" y="1737360"/>
                  </a:lnTo>
                  <a:close/>
                </a:path>
                <a:path w="5814695" h="2261870">
                  <a:moveTo>
                    <a:pt x="4496816" y="1049274"/>
                  </a:moveTo>
                  <a:lnTo>
                    <a:pt x="4458716" y="1049274"/>
                  </a:lnTo>
                  <a:lnTo>
                    <a:pt x="4458716" y="1058799"/>
                  </a:lnTo>
                  <a:lnTo>
                    <a:pt x="4496816" y="1058799"/>
                  </a:lnTo>
                  <a:lnTo>
                    <a:pt x="4496816" y="1049274"/>
                  </a:lnTo>
                  <a:close/>
                </a:path>
                <a:path w="5814695" h="2261870">
                  <a:moveTo>
                    <a:pt x="4504436" y="368046"/>
                  </a:moveTo>
                  <a:lnTo>
                    <a:pt x="4501896" y="358902"/>
                  </a:lnTo>
                  <a:lnTo>
                    <a:pt x="4465193" y="369316"/>
                  </a:lnTo>
                  <a:lnTo>
                    <a:pt x="4467860" y="378460"/>
                  </a:lnTo>
                  <a:lnTo>
                    <a:pt x="4504436" y="368046"/>
                  </a:lnTo>
                  <a:close/>
                </a:path>
                <a:path w="5814695" h="2261870">
                  <a:moveTo>
                    <a:pt x="4542536" y="1766570"/>
                  </a:moveTo>
                  <a:lnTo>
                    <a:pt x="4508246" y="1749945"/>
                  </a:lnTo>
                  <a:lnTo>
                    <a:pt x="4504055" y="1758442"/>
                  </a:lnTo>
                  <a:lnTo>
                    <a:pt x="4538345" y="1775079"/>
                  </a:lnTo>
                  <a:lnTo>
                    <a:pt x="4542536" y="1766570"/>
                  </a:lnTo>
                  <a:close/>
                </a:path>
                <a:path w="5814695" h="2261870">
                  <a:moveTo>
                    <a:pt x="4563491" y="1049274"/>
                  </a:moveTo>
                  <a:lnTo>
                    <a:pt x="4525391" y="1049274"/>
                  </a:lnTo>
                  <a:lnTo>
                    <a:pt x="4525391" y="1058799"/>
                  </a:lnTo>
                  <a:lnTo>
                    <a:pt x="4563491" y="1058799"/>
                  </a:lnTo>
                  <a:lnTo>
                    <a:pt x="4563491" y="1049274"/>
                  </a:lnTo>
                  <a:close/>
                </a:path>
                <a:path w="5814695" h="2261870">
                  <a:moveTo>
                    <a:pt x="4568571" y="349885"/>
                  </a:moveTo>
                  <a:lnTo>
                    <a:pt x="4566031" y="340741"/>
                  </a:lnTo>
                  <a:lnTo>
                    <a:pt x="4529328" y="351028"/>
                  </a:lnTo>
                  <a:lnTo>
                    <a:pt x="4531995" y="360299"/>
                  </a:lnTo>
                  <a:lnTo>
                    <a:pt x="4568571" y="349885"/>
                  </a:lnTo>
                  <a:close/>
                </a:path>
                <a:path w="5814695" h="2261870">
                  <a:moveTo>
                    <a:pt x="4602480" y="1795653"/>
                  </a:moveTo>
                  <a:lnTo>
                    <a:pt x="4568190" y="1779016"/>
                  </a:lnTo>
                  <a:lnTo>
                    <a:pt x="4563999" y="1787525"/>
                  </a:lnTo>
                  <a:lnTo>
                    <a:pt x="4598289" y="1804162"/>
                  </a:lnTo>
                  <a:lnTo>
                    <a:pt x="4602480" y="1795653"/>
                  </a:lnTo>
                  <a:close/>
                </a:path>
                <a:path w="5814695" h="2261870">
                  <a:moveTo>
                    <a:pt x="4630166" y="1049274"/>
                  </a:moveTo>
                  <a:lnTo>
                    <a:pt x="4592066" y="1049274"/>
                  </a:lnTo>
                  <a:lnTo>
                    <a:pt x="4592066" y="1058799"/>
                  </a:lnTo>
                  <a:lnTo>
                    <a:pt x="4630166" y="1058799"/>
                  </a:lnTo>
                  <a:lnTo>
                    <a:pt x="4630166" y="1049274"/>
                  </a:lnTo>
                  <a:close/>
                </a:path>
                <a:path w="5814695" h="2261870">
                  <a:moveTo>
                    <a:pt x="4632706" y="331724"/>
                  </a:moveTo>
                  <a:lnTo>
                    <a:pt x="4630166" y="322580"/>
                  </a:lnTo>
                  <a:lnTo>
                    <a:pt x="4593463" y="332867"/>
                  </a:lnTo>
                  <a:lnTo>
                    <a:pt x="4596130" y="342011"/>
                  </a:lnTo>
                  <a:lnTo>
                    <a:pt x="4632706" y="331724"/>
                  </a:lnTo>
                  <a:close/>
                </a:path>
                <a:path w="5814695" h="2261870">
                  <a:moveTo>
                    <a:pt x="4662424" y="1824736"/>
                  </a:moveTo>
                  <a:lnTo>
                    <a:pt x="4628134" y="1808099"/>
                  </a:lnTo>
                  <a:lnTo>
                    <a:pt x="4623943" y="1816735"/>
                  </a:lnTo>
                  <a:lnTo>
                    <a:pt x="4658233" y="1833372"/>
                  </a:lnTo>
                  <a:lnTo>
                    <a:pt x="4662424" y="1824736"/>
                  </a:lnTo>
                  <a:close/>
                </a:path>
                <a:path w="5814695" h="2261870">
                  <a:moveTo>
                    <a:pt x="4696841" y="1049274"/>
                  </a:moveTo>
                  <a:lnTo>
                    <a:pt x="4658741" y="1049274"/>
                  </a:lnTo>
                  <a:lnTo>
                    <a:pt x="4658741" y="1058799"/>
                  </a:lnTo>
                  <a:lnTo>
                    <a:pt x="4696841" y="1058799"/>
                  </a:lnTo>
                  <a:lnTo>
                    <a:pt x="4696841" y="1049274"/>
                  </a:lnTo>
                  <a:close/>
                </a:path>
                <a:path w="5814695" h="2261870">
                  <a:moveTo>
                    <a:pt x="4696968" y="313563"/>
                  </a:moveTo>
                  <a:lnTo>
                    <a:pt x="4694301" y="304292"/>
                  </a:lnTo>
                  <a:lnTo>
                    <a:pt x="4657598" y="314706"/>
                  </a:lnTo>
                  <a:lnTo>
                    <a:pt x="4660265" y="323850"/>
                  </a:lnTo>
                  <a:lnTo>
                    <a:pt x="4696968" y="313563"/>
                  </a:lnTo>
                  <a:close/>
                </a:path>
                <a:path w="5814695" h="2261870">
                  <a:moveTo>
                    <a:pt x="4722368" y="1853946"/>
                  </a:moveTo>
                  <a:lnTo>
                    <a:pt x="4688078" y="1837309"/>
                  </a:lnTo>
                  <a:lnTo>
                    <a:pt x="4684014" y="1845818"/>
                  </a:lnTo>
                  <a:lnTo>
                    <a:pt x="4718177" y="1862455"/>
                  </a:lnTo>
                  <a:lnTo>
                    <a:pt x="4722368" y="1853946"/>
                  </a:lnTo>
                  <a:close/>
                </a:path>
                <a:path w="5814695" h="2261870">
                  <a:moveTo>
                    <a:pt x="4761103" y="295275"/>
                  </a:moveTo>
                  <a:lnTo>
                    <a:pt x="4758436" y="286131"/>
                  </a:lnTo>
                  <a:lnTo>
                    <a:pt x="4721860" y="296545"/>
                  </a:lnTo>
                  <a:lnTo>
                    <a:pt x="4724400" y="305689"/>
                  </a:lnTo>
                  <a:lnTo>
                    <a:pt x="4761103" y="295275"/>
                  </a:lnTo>
                  <a:close/>
                </a:path>
                <a:path w="5814695" h="2261870">
                  <a:moveTo>
                    <a:pt x="4763516" y="1049274"/>
                  </a:moveTo>
                  <a:lnTo>
                    <a:pt x="4725416" y="1049274"/>
                  </a:lnTo>
                  <a:lnTo>
                    <a:pt x="4725416" y="1058799"/>
                  </a:lnTo>
                  <a:lnTo>
                    <a:pt x="4763516" y="1058799"/>
                  </a:lnTo>
                  <a:lnTo>
                    <a:pt x="4763516" y="1049274"/>
                  </a:lnTo>
                  <a:close/>
                </a:path>
                <a:path w="5814695" h="2261870">
                  <a:moveTo>
                    <a:pt x="4782312" y="1883029"/>
                  </a:moveTo>
                  <a:lnTo>
                    <a:pt x="4748149" y="1866392"/>
                  </a:lnTo>
                  <a:lnTo>
                    <a:pt x="4743958" y="1875028"/>
                  </a:lnTo>
                  <a:lnTo>
                    <a:pt x="4778248" y="1891665"/>
                  </a:lnTo>
                  <a:lnTo>
                    <a:pt x="4782312" y="1883029"/>
                  </a:lnTo>
                  <a:close/>
                </a:path>
                <a:path w="5814695" h="2261870">
                  <a:moveTo>
                    <a:pt x="4825238" y="277114"/>
                  </a:moveTo>
                  <a:lnTo>
                    <a:pt x="4822571" y="267970"/>
                  </a:lnTo>
                  <a:lnTo>
                    <a:pt x="4785995" y="278384"/>
                  </a:lnTo>
                  <a:lnTo>
                    <a:pt x="4788535" y="287528"/>
                  </a:lnTo>
                  <a:lnTo>
                    <a:pt x="4825238" y="277114"/>
                  </a:lnTo>
                  <a:close/>
                </a:path>
                <a:path w="5814695" h="2261870">
                  <a:moveTo>
                    <a:pt x="4830191" y="1049274"/>
                  </a:moveTo>
                  <a:lnTo>
                    <a:pt x="4792091" y="1049274"/>
                  </a:lnTo>
                  <a:lnTo>
                    <a:pt x="4792091" y="1058799"/>
                  </a:lnTo>
                  <a:lnTo>
                    <a:pt x="4830191" y="1058799"/>
                  </a:lnTo>
                  <a:lnTo>
                    <a:pt x="4830191" y="1049274"/>
                  </a:lnTo>
                  <a:close/>
                </a:path>
                <a:path w="5814695" h="2261870">
                  <a:moveTo>
                    <a:pt x="4842383" y="1912239"/>
                  </a:moveTo>
                  <a:lnTo>
                    <a:pt x="4808093" y="1895475"/>
                  </a:lnTo>
                  <a:lnTo>
                    <a:pt x="4803902" y="1904111"/>
                  </a:lnTo>
                  <a:lnTo>
                    <a:pt x="4838192" y="1920748"/>
                  </a:lnTo>
                  <a:lnTo>
                    <a:pt x="4842383" y="1912239"/>
                  </a:lnTo>
                  <a:close/>
                </a:path>
                <a:path w="5814695" h="2261870">
                  <a:moveTo>
                    <a:pt x="4889373" y="258953"/>
                  </a:moveTo>
                  <a:lnTo>
                    <a:pt x="4886706" y="249809"/>
                  </a:lnTo>
                  <a:lnTo>
                    <a:pt x="4850130" y="260223"/>
                  </a:lnTo>
                  <a:lnTo>
                    <a:pt x="4852670" y="269367"/>
                  </a:lnTo>
                  <a:lnTo>
                    <a:pt x="4889373" y="258953"/>
                  </a:lnTo>
                  <a:close/>
                </a:path>
                <a:path w="5814695" h="2261870">
                  <a:moveTo>
                    <a:pt x="4896866" y="1049274"/>
                  </a:moveTo>
                  <a:lnTo>
                    <a:pt x="4858766" y="1049274"/>
                  </a:lnTo>
                  <a:lnTo>
                    <a:pt x="4858766" y="1058799"/>
                  </a:lnTo>
                  <a:lnTo>
                    <a:pt x="4896866" y="1058799"/>
                  </a:lnTo>
                  <a:lnTo>
                    <a:pt x="4896866" y="1049274"/>
                  </a:lnTo>
                  <a:close/>
                </a:path>
                <a:path w="5814695" h="2261870">
                  <a:moveTo>
                    <a:pt x="4902327" y="1941322"/>
                  </a:moveTo>
                  <a:lnTo>
                    <a:pt x="4868037" y="1924685"/>
                  </a:lnTo>
                  <a:lnTo>
                    <a:pt x="4863846" y="1933194"/>
                  </a:lnTo>
                  <a:lnTo>
                    <a:pt x="4898136" y="1949831"/>
                  </a:lnTo>
                  <a:lnTo>
                    <a:pt x="4902327" y="1941322"/>
                  </a:lnTo>
                  <a:close/>
                </a:path>
                <a:path w="5814695" h="2261870">
                  <a:moveTo>
                    <a:pt x="4953495" y="240792"/>
                  </a:moveTo>
                  <a:lnTo>
                    <a:pt x="4950841" y="231648"/>
                  </a:lnTo>
                  <a:lnTo>
                    <a:pt x="4914265" y="242062"/>
                  </a:lnTo>
                  <a:lnTo>
                    <a:pt x="4916805" y="251206"/>
                  </a:lnTo>
                  <a:lnTo>
                    <a:pt x="4953495" y="240792"/>
                  </a:lnTo>
                  <a:close/>
                </a:path>
                <a:path w="5814695" h="2261870">
                  <a:moveTo>
                    <a:pt x="4962271" y="1970405"/>
                  </a:moveTo>
                  <a:lnTo>
                    <a:pt x="4927981" y="1953768"/>
                  </a:lnTo>
                  <a:lnTo>
                    <a:pt x="4923917" y="1962404"/>
                  </a:lnTo>
                  <a:lnTo>
                    <a:pt x="4958080" y="1979041"/>
                  </a:lnTo>
                  <a:lnTo>
                    <a:pt x="4962271" y="1970405"/>
                  </a:lnTo>
                  <a:close/>
                </a:path>
                <a:path w="5814695" h="2261870">
                  <a:moveTo>
                    <a:pt x="4963541" y="1049274"/>
                  </a:moveTo>
                  <a:lnTo>
                    <a:pt x="4925441" y="1049274"/>
                  </a:lnTo>
                  <a:lnTo>
                    <a:pt x="4925441" y="1058799"/>
                  </a:lnTo>
                  <a:lnTo>
                    <a:pt x="4963541" y="1058799"/>
                  </a:lnTo>
                  <a:lnTo>
                    <a:pt x="4963541" y="1049274"/>
                  </a:lnTo>
                  <a:close/>
                </a:path>
                <a:path w="5814695" h="2261870">
                  <a:moveTo>
                    <a:pt x="5017643" y="222631"/>
                  </a:moveTo>
                  <a:lnTo>
                    <a:pt x="5015103" y="213487"/>
                  </a:lnTo>
                  <a:lnTo>
                    <a:pt x="4978400" y="223774"/>
                  </a:lnTo>
                  <a:lnTo>
                    <a:pt x="4980940" y="233045"/>
                  </a:lnTo>
                  <a:lnTo>
                    <a:pt x="5017643" y="222631"/>
                  </a:lnTo>
                  <a:close/>
                </a:path>
                <a:path w="5814695" h="2261870">
                  <a:moveTo>
                    <a:pt x="5022215" y="1999615"/>
                  </a:moveTo>
                  <a:lnTo>
                    <a:pt x="4988052" y="1982978"/>
                  </a:lnTo>
                  <a:lnTo>
                    <a:pt x="4983848" y="1991487"/>
                  </a:lnTo>
                  <a:lnTo>
                    <a:pt x="5018151" y="2008124"/>
                  </a:lnTo>
                  <a:lnTo>
                    <a:pt x="5022215" y="1999615"/>
                  </a:lnTo>
                  <a:close/>
                </a:path>
                <a:path w="5814695" h="2261870">
                  <a:moveTo>
                    <a:pt x="5030216" y="1049274"/>
                  </a:moveTo>
                  <a:lnTo>
                    <a:pt x="4992116" y="1049274"/>
                  </a:lnTo>
                  <a:lnTo>
                    <a:pt x="4992116" y="1058799"/>
                  </a:lnTo>
                  <a:lnTo>
                    <a:pt x="5030216" y="1058799"/>
                  </a:lnTo>
                  <a:lnTo>
                    <a:pt x="5030216" y="1049274"/>
                  </a:lnTo>
                  <a:close/>
                </a:path>
                <a:path w="5814695" h="2261870">
                  <a:moveTo>
                    <a:pt x="5081778" y="204470"/>
                  </a:moveTo>
                  <a:lnTo>
                    <a:pt x="5079238" y="195199"/>
                  </a:lnTo>
                  <a:lnTo>
                    <a:pt x="5042522" y="205613"/>
                  </a:lnTo>
                  <a:lnTo>
                    <a:pt x="5045202" y="214757"/>
                  </a:lnTo>
                  <a:lnTo>
                    <a:pt x="5081778" y="204470"/>
                  </a:lnTo>
                  <a:close/>
                </a:path>
                <a:path w="5814695" h="2261870">
                  <a:moveTo>
                    <a:pt x="5082273" y="2028698"/>
                  </a:moveTo>
                  <a:lnTo>
                    <a:pt x="5047996" y="2012061"/>
                  </a:lnTo>
                  <a:lnTo>
                    <a:pt x="5043805" y="2020570"/>
                  </a:lnTo>
                  <a:lnTo>
                    <a:pt x="5078095" y="2037207"/>
                  </a:lnTo>
                  <a:lnTo>
                    <a:pt x="5082273" y="2028698"/>
                  </a:lnTo>
                  <a:close/>
                </a:path>
                <a:path w="5814695" h="2261870">
                  <a:moveTo>
                    <a:pt x="5096891" y="1049274"/>
                  </a:moveTo>
                  <a:lnTo>
                    <a:pt x="5058791" y="1049274"/>
                  </a:lnTo>
                  <a:lnTo>
                    <a:pt x="5058791" y="1058799"/>
                  </a:lnTo>
                  <a:lnTo>
                    <a:pt x="5096891" y="1058799"/>
                  </a:lnTo>
                  <a:lnTo>
                    <a:pt x="5096891" y="1049274"/>
                  </a:lnTo>
                  <a:close/>
                </a:path>
                <a:path w="5814695" h="2261870">
                  <a:moveTo>
                    <a:pt x="5142230" y="2057781"/>
                  </a:moveTo>
                  <a:lnTo>
                    <a:pt x="5107940" y="2041144"/>
                  </a:lnTo>
                  <a:lnTo>
                    <a:pt x="5103749" y="2049780"/>
                  </a:lnTo>
                  <a:lnTo>
                    <a:pt x="5138039" y="2066417"/>
                  </a:lnTo>
                  <a:lnTo>
                    <a:pt x="5142230" y="2057781"/>
                  </a:lnTo>
                  <a:close/>
                </a:path>
                <a:path w="5814695" h="2261870">
                  <a:moveTo>
                    <a:pt x="5145913" y="186182"/>
                  </a:moveTo>
                  <a:lnTo>
                    <a:pt x="5143373" y="177038"/>
                  </a:lnTo>
                  <a:lnTo>
                    <a:pt x="5106670" y="187452"/>
                  </a:lnTo>
                  <a:lnTo>
                    <a:pt x="5109337" y="196596"/>
                  </a:lnTo>
                  <a:lnTo>
                    <a:pt x="5145913" y="186182"/>
                  </a:lnTo>
                  <a:close/>
                </a:path>
                <a:path w="5814695" h="2261870">
                  <a:moveTo>
                    <a:pt x="5163566" y="1049274"/>
                  </a:moveTo>
                  <a:lnTo>
                    <a:pt x="5125466" y="1049274"/>
                  </a:lnTo>
                  <a:lnTo>
                    <a:pt x="5125466" y="1058799"/>
                  </a:lnTo>
                  <a:lnTo>
                    <a:pt x="5163566" y="1058799"/>
                  </a:lnTo>
                  <a:lnTo>
                    <a:pt x="5163566" y="1049274"/>
                  </a:lnTo>
                  <a:close/>
                </a:path>
                <a:path w="5814695" h="2261870">
                  <a:moveTo>
                    <a:pt x="5202174" y="2086991"/>
                  </a:moveTo>
                  <a:lnTo>
                    <a:pt x="5167884" y="2070354"/>
                  </a:lnTo>
                  <a:lnTo>
                    <a:pt x="5163820" y="2078863"/>
                  </a:lnTo>
                  <a:lnTo>
                    <a:pt x="5197983" y="2095500"/>
                  </a:lnTo>
                  <a:lnTo>
                    <a:pt x="5202174" y="2086991"/>
                  </a:lnTo>
                  <a:close/>
                </a:path>
                <a:path w="5814695" h="2261870">
                  <a:moveTo>
                    <a:pt x="5210048" y="168021"/>
                  </a:moveTo>
                  <a:lnTo>
                    <a:pt x="5207508" y="158877"/>
                  </a:lnTo>
                  <a:lnTo>
                    <a:pt x="5170805" y="169291"/>
                  </a:lnTo>
                  <a:lnTo>
                    <a:pt x="5173472" y="178435"/>
                  </a:lnTo>
                  <a:lnTo>
                    <a:pt x="5210048" y="168021"/>
                  </a:lnTo>
                  <a:close/>
                </a:path>
                <a:path w="5814695" h="2261870">
                  <a:moveTo>
                    <a:pt x="5230241" y="1049274"/>
                  </a:moveTo>
                  <a:lnTo>
                    <a:pt x="5192141" y="1049274"/>
                  </a:lnTo>
                  <a:lnTo>
                    <a:pt x="5192141" y="1058799"/>
                  </a:lnTo>
                  <a:lnTo>
                    <a:pt x="5230241" y="1058799"/>
                  </a:lnTo>
                  <a:lnTo>
                    <a:pt x="5230241" y="1049274"/>
                  </a:lnTo>
                  <a:close/>
                </a:path>
                <a:path w="5814695" h="2261870">
                  <a:moveTo>
                    <a:pt x="5274183" y="149860"/>
                  </a:moveTo>
                  <a:lnTo>
                    <a:pt x="5271643" y="140716"/>
                  </a:lnTo>
                  <a:lnTo>
                    <a:pt x="5234940" y="151130"/>
                  </a:lnTo>
                  <a:lnTo>
                    <a:pt x="5237607" y="160274"/>
                  </a:lnTo>
                  <a:lnTo>
                    <a:pt x="5274183" y="149860"/>
                  </a:lnTo>
                  <a:close/>
                </a:path>
                <a:path w="5814695" h="2261870">
                  <a:moveTo>
                    <a:pt x="5296916" y="1049274"/>
                  </a:moveTo>
                  <a:lnTo>
                    <a:pt x="5258816" y="1049274"/>
                  </a:lnTo>
                  <a:lnTo>
                    <a:pt x="5258816" y="1058799"/>
                  </a:lnTo>
                  <a:lnTo>
                    <a:pt x="5296916" y="1058799"/>
                  </a:lnTo>
                  <a:lnTo>
                    <a:pt x="5296916" y="1049274"/>
                  </a:lnTo>
                  <a:close/>
                </a:path>
                <a:path w="5814695" h="2261870">
                  <a:moveTo>
                    <a:pt x="5305806" y="2142579"/>
                  </a:moveTo>
                  <a:lnTo>
                    <a:pt x="5292014" y="2124659"/>
                  </a:lnTo>
                  <a:lnTo>
                    <a:pt x="5253863" y="2075053"/>
                  </a:lnTo>
                  <a:lnTo>
                    <a:pt x="5259298" y="2114740"/>
                  </a:lnTo>
                  <a:lnTo>
                    <a:pt x="5227955" y="2099437"/>
                  </a:lnTo>
                  <a:lnTo>
                    <a:pt x="5223764" y="2108073"/>
                  </a:lnTo>
                  <a:lnTo>
                    <a:pt x="5255158" y="2123275"/>
                  </a:lnTo>
                  <a:lnTo>
                    <a:pt x="5260073" y="2120392"/>
                  </a:lnTo>
                  <a:lnTo>
                    <a:pt x="5255158" y="2123275"/>
                  </a:lnTo>
                  <a:lnTo>
                    <a:pt x="5220589" y="2143556"/>
                  </a:lnTo>
                  <a:lnTo>
                    <a:pt x="5305806" y="2142579"/>
                  </a:lnTo>
                  <a:close/>
                </a:path>
                <a:path w="5814695" h="2261870">
                  <a:moveTo>
                    <a:pt x="5338445" y="131711"/>
                  </a:moveTo>
                  <a:lnTo>
                    <a:pt x="5335778" y="122555"/>
                  </a:lnTo>
                  <a:lnTo>
                    <a:pt x="5299075" y="132969"/>
                  </a:lnTo>
                  <a:lnTo>
                    <a:pt x="5301742" y="142113"/>
                  </a:lnTo>
                  <a:lnTo>
                    <a:pt x="5338445" y="131711"/>
                  </a:lnTo>
                  <a:close/>
                </a:path>
                <a:path w="5814695" h="2261870">
                  <a:moveTo>
                    <a:pt x="5363591" y="1049274"/>
                  </a:moveTo>
                  <a:lnTo>
                    <a:pt x="5325491" y="1049274"/>
                  </a:lnTo>
                  <a:lnTo>
                    <a:pt x="5325491" y="1058799"/>
                  </a:lnTo>
                  <a:lnTo>
                    <a:pt x="5363591" y="1058799"/>
                  </a:lnTo>
                  <a:lnTo>
                    <a:pt x="5363591" y="1049274"/>
                  </a:lnTo>
                  <a:close/>
                </a:path>
                <a:path w="5814695" h="2261870">
                  <a:moveTo>
                    <a:pt x="5402580" y="113538"/>
                  </a:moveTo>
                  <a:lnTo>
                    <a:pt x="5399913" y="104394"/>
                  </a:lnTo>
                  <a:lnTo>
                    <a:pt x="5363337" y="114681"/>
                  </a:lnTo>
                  <a:lnTo>
                    <a:pt x="5365877" y="123952"/>
                  </a:lnTo>
                  <a:lnTo>
                    <a:pt x="5402580" y="113538"/>
                  </a:lnTo>
                  <a:close/>
                </a:path>
                <a:path w="5814695" h="2261870">
                  <a:moveTo>
                    <a:pt x="5430266" y="1049274"/>
                  </a:moveTo>
                  <a:lnTo>
                    <a:pt x="5392166" y="1049274"/>
                  </a:lnTo>
                  <a:lnTo>
                    <a:pt x="5392166" y="1058799"/>
                  </a:lnTo>
                  <a:lnTo>
                    <a:pt x="5430266" y="1058799"/>
                  </a:lnTo>
                  <a:lnTo>
                    <a:pt x="5430266" y="1049274"/>
                  </a:lnTo>
                  <a:close/>
                </a:path>
                <a:path w="5814695" h="2261870">
                  <a:moveTo>
                    <a:pt x="5466715" y="95377"/>
                  </a:moveTo>
                  <a:lnTo>
                    <a:pt x="5464048" y="86233"/>
                  </a:lnTo>
                  <a:lnTo>
                    <a:pt x="5427472" y="96520"/>
                  </a:lnTo>
                  <a:lnTo>
                    <a:pt x="5430012" y="105664"/>
                  </a:lnTo>
                  <a:lnTo>
                    <a:pt x="5466715" y="95377"/>
                  </a:lnTo>
                  <a:close/>
                </a:path>
                <a:path w="5814695" h="2261870">
                  <a:moveTo>
                    <a:pt x="5496941" y="1049274"/>
                  </a:moveTo>
                  <a:lnTo>
                    <a:pt x="5458841" y="1049274"/>
                  </a:lnTo>
                  <a:lnTo>
                    <a:pt x="5458841" y="1058799"/>
                  </a:lnTo>
                  <a:lnTo>
                    <a:pt x="5496941" y="1058799"/>
                  </a:lnTo>
                  <a:lnTo>
                    <a:pt x="5496941" y="1049274"/>
                  </a:lnTo>
                  <a:close/>
                </a:path>
                <a:path w="5814695" h="2261870">
                  <a:moveTo>
                    <a:pt x="5530850" y="77216"/>
                  </a:moveTo>
                  <a:lnTo>
                    <a:pt x="5528183" y="67945"/>
                  </a:lnTo>
                  <a:lnTo>
                    <a:pt x="5491607" y="78359"/>
                  </a:lnTo>
                  <a:lnTo>
                    <a:pt x="5494147" y="87503"/>
                  </a:lnTo>
                  <a:lnTo>
                    <a:pt x="5530850" y="77216"/>
                  </a:lnTo>
                  <a:close/>
                </a:path>
                <a:path w="5814695" h="2261870">
                  <a:moveTo>
                    <a:pt x="5563616" y="1049274"/>
                  </a:moveTo>
                  <a:lnTo>
                    <a:pt x="5525516" y="1049274"/>
                  </a:lnTo>
                  <a:lnTo>
                    <a:pt x="5525516" y="1058799"/>
                  </a:lnTo>
                  <a:lnTo>
                    <a:pt x="5563616" y="1058799"/>
                  </a:lnTo>
                  <a:lnTo>
                    <a:pt x="5563616" y="1049274"/>
                  </a:lnTo>
                  <a:close/>
                </a:path>
                <a:path w="5814695" h="2261870">
                  <a:moveTo>
                    <a:pt x="5630291" y="1049274"/>
                  </a:moveTo>
                  <a:lnTo>
                    <a:pt x="5592191" y="1049274"/>
                  </a:lnTo>
                  <a:lnTo>
                    <a:pt x="5592191" y="1058799"/>
                  </a:lnTo>
                  <a:lnTo>
                    <a:pt x="5630291" y="1058799"/>
                  </a:lnTo>
                  <a:lnTo>
                    <a:pt x="5630291" y="1049274"/>
                  </a:lnTo>
                  <a:close/>
                </a:path>
                <a:path w="5814695" h="2261870">
                  <a:moveTo>
                    <a:pt x="5642610" y="40513"/>
                  </a:moveTo>
                  <a:lnTo>
                    <a:pt x="5594985" y="31483"/>
                  </a:lnTo>
                  <a:lnTo>
                    <a:pt x="5594985" y="58928"/>
                  </a:lnTo>
                  <a:lnTo>
                    <a:pt x="5593702" y="54381"/>
                  </a:lnTo>
                  <a:lnTo>
                    <a:pt x="5594985" y="58928"/>
                  </a:lnTo>
                  <a:lnTo>
                    <a:pt x="5594985" y="31483"/>
                  </a:lnTo>
                  <a:lnTo>
                    <a:pt x="5558917" y="24638"/>
                  </a:lnTo>
                  <a:lnTo>
                    <a:pt x="5589371" y="50660"/>
                  </a:lnTo>
                  <a:lnTo>
                    <a:pt x="5555742" y="60210"/>
                  </a:lnTo>
                  <a:lnTo>
                    <a:pt x="5558282" y="69342"/>
                  </a:lnTo>
                  <a:lnTo>
                    <a:pt x="5591949" y="59791"/>
                  </a:lnTo>
                  <a:lnTo>
                    <a:pt x="5579618" y="97917"/>
                  </a:lnTo>
                  <a:lnTo>
                    <a:pt x="5632424" y="49784"/>
                  </a:lnTo>
                  <a:lnTo>
                    <a:pt x="5642610" y="40513"/>
                  </a:lnTo>
                  <a:close/>
                </a:path>
                <a:path w="5814695" h="2261870">
                  <a:moveTo>
                    <a:pt x="5696966" y="1049274"/>
                  </a:moveTo>
                  <a:lnTo>
                    <a:pt x="5658866" y="1049274"/>
                  </a:lnTo>
                  <a:lnTo>
                    <a:pt x="5658866" y="1058799"/>
                  </a:lnTo>
                  <a:lnTo>
                    <a:pt x="5696966" y="1058799"/>
                  </a:lnTo>
                  <a:lnTo>
                    <a:pt x="5696966" y="1049274"/>
                  </a:lnTo>
                  <a:close/>
                </a:path>
                <a:path w="5814695" h="2261870">
                  <a:moveTo>
                    <a:pt x="5814441" y="1053973"/>
                  </a:moveTo>
                  <a:lnTo>
                    <a:pt x="5805043" y="1049274"/>
                  </a:lnTo>
                  <a:lnTo>
                    <a:pt x="5738241" y="1015873"/>
                  </a:lnTo>
                  <a:lnTo>
                    <a:pt x="5760504" y="1049274"/>
                  </a:lnTo>
                  <a:lnTo>
                    <a:pt x="5725541" y="1049274"/>
                  </a:lnTo>
                  <a:lnTo>
                    <a:pt x="5725541" y="1058799"/>
                  </a:lnTo>
                  <a:lnTo>
                    <a:pt x="5760415" y="1058799"/>
                  </a:lnTo>
                  <a:lnTo>
                    <a:pt x="5738241" y="1092073"/>
                  </a:lnTo>
                  <a:lnTo>
                    <a:pt x="5804789" y="1058799"/>
                  </a:lnTo>
                  <a:lnTo>
                    <a:pt x="5814441" y="1053973"/>
                  </a:lnTo>
                  <a:close/>
                </a:path>
              </a:pathLst>
            </a:custGeom>
            <a:solidFill>
              <a:srgbClr val="001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2408" y="2056828"/>
              <a:ext cx="1143000" cy="11871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8878" y="2062530"/>
              <a:ext cx="1143000" cy="11814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6078" y="1016355"/>
              <a:ext cx="1240078" cy="11030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303" y="3873373"/>
              <a:ext cx="2232152" cy="530669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0727"/>
            <a:ext cx="4261485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017EB3"/>
                </a:solidFill>
                <a:latin typeface="Arial"/>
                <a:cs typeface="Arial"/>
              </a:rPr>
              <a:t>100% Reciclable 12PK </a:t>
            </a:r>
            <a:r>
              <a:rPr sz="1400" b="1" spc="-10" dirty="0">
                <a:solidFill>
                  <a:srgbClr val="017EB3"/>
                </a:solidFill>
                <a:latin typeface="Arial"/>
                <a:cs typeface="Arial"/>
              </a:rPr>
              <a:t>GREENPACK</a:t>
            </a:r>
            <a:endParaRPr sz="1400" dirty="0">
              <a:latin typeface="Arial"/>
              <a:cs typeface="Arial"/>
            </a:endParaRPr>
          </a:p>
          <a:p>
            <a:pPr marL="201930" indent="-172085">
              <a:lnSpc>
                <a:spcPct val="100000"/>
              </a:lnSpc>
              <a:spcBef>
                <a:spcPts val="1739"/>
              </a:spcBef>
              <a:buClr>
                <a:srgbClr val="76B800"/>
              </a:buClr>
              <a:buSzPct val="109375"/>
              <a:buFont typeface="Arial"/>
              <a:buChar char="•"/>
              <a:tabLst>
                <a:tab pos="201930" algn="l"/>
              </a:tabLst>
            </a:pPr>
            <a:r>
              <a:rPr lang="es-ES" sz="1400" b="1" dirty="0">
                <a:solidFill>
                  <a:srgbClr val="79BB00"/>
                </a:solidFill>
                <a:latin typeface="Arial"/>
                <a:cs typeface="Arial"/>
              </a:rPr>
              <a:t>Sostenible: </a:t>
            </a:r>
            <a:r>
              <a:rPr lang="es-ES" sz="1400" dirty="0">
                <a:solidFill>
                  <a:schemeClr val="tx1"/>
                </a:solidFill>
                <a:latin typeface="Arial"/>
                <a:cs typeface="Arial"/>
              </a:rPr>
              <a:t>100% reciclable, reutilizable</a:t>
            </a:r>
          </a:p>
          <a:p>
            <a:pPr marL="201930" indent="-172085">
              <a:lnSpc>
                <a:spcPct val="100000"/>
              </a:lnSpc>
              <a:spcBef>
                <a:spcPts val="1739"/>
              </a:spcBef>
              <a:buClr>
                <a:srgbClr val="76B800"/>
              </a:buClr>
              <a:buSzPct val="109375"/>
              <a:buFont typeface="Arial"/>
              <a:buChar char="•"/>
              <a:tabLst>
                <a:tab pos="201930" algn="l"/>
              </a:tabLst>
            </a:pPr>
            <a:r>
              <a:rPr lang="es-ES" sz="1400" b="1" dirty="0">
                <a:solidFill>
                  <a:srgbClr val="76B800"/>
                </a:solidFill>
                <a:latin typeface="Arial"/>
                <a:cs typeface="Arial"/>
              </a:rPr>
              <a:t>Material verd</a:t>
            </a:r>
            <a:r>
              <a:rPr lang="es-ES" sz="1400" b="1" dirty="0">
                <a:solidFill>
                  <a:srgbClr val="017EB3"/>
                </a:solidFill>
                <a:latin typeface="Arial"/>
                <a:cs typeface="Arial"/>
              </a:rPr>
              <a:t>1</a:t>
            </a:r>
            <a:r>
              <a:rPr lang="es-ES" sz="1400" b="1" dirty="0">
                <a:solidFill>
                  <a:srgbClr val="76B800"/>
                </a:solidFill>
                <a:latin typeface="Arial"/>
                <a:cs typeface="Arial"/>
              </a:rPr>
              <a:t>e: </a:t>
            </a:r>
            <a:r>
              <a:rPr lang="es-ES" sz="1400" dirty="0">
                <a:solidFill>
                  <a:schemeClr val="tx1"/>
                </a:solidFill>
                <a:latin typeface="Arial"/>
                <a:cs typeface="Arial"/>
              </a:rPr>
              <a:t>Sin plástico ni componentes de embalaje no reciclables</a:t>
            </a:r>
          </a:p>
          <a:p>
            <a:pPr marL="201930" indent="-172085">
              <a:lnSpc>
                <a:spcPct val="100000"/>
              </a:lnSpc>
              <a:spcBef>
                <a:spcPts val="1739"/>
              </a:spcBef>
              <a:buClr>
                <a:srgbClr val="76B800"/>
              </a:buClr>
              <a:buSzPct val="109375"/>
              <a:buFont typeface="Arial"/>
              <a:buChar char="•"/>
              <a:tabLst>
                <a:tab pos="201930" algn="l"/>
              </a:tabLst>
            </a:pPr>
            <a:r>
              <a:rPr lang="es-ES" sz="1400" b="1" dirty="0">
                <a:solidFill>
                  <a:srgbClr val="76B800"/>
                </a:solidFill>
                <a:latin typeface="Arial"/>
                <a:cs typeface="Arial"/>
              </a:rPr>
              <a:t>Eficiencia en el lugar de </a:t>
            </a:r>
            <a:r>
              <a:rPr lang="es-ES" sz="1400" b="1" dirty="0" err="1">
                <a:solidFill>
                  <a:srgbClr val="76B800"/>
                </a:solidFill>
                <a:latin typeface="Arial"/>
                <a:cs typeface="Arial"/>
              </a:rPr>
              <a:t>trabajo:</a:t>
            </a:r>
            <a:r>
              <a:rPr lang="es-ES" sz="1400" dirty="0" err="1">
                <a:solidFill>
                  <a:srgbClr val="535558"/>
                </a:solidFill>
                <a:latin typeface="Arial"/>
                <a:cs typeface="Arial"/>
              </a:rPr>
              <a:t>Fácil</a:t>
            </a:r>
            <a:r>
              <a:rPr lang="es-ES" sz="1400" dirty="0">
                <a:solidFill>
                  <a:srgbClr val="535558"/>
                </a:solidFill>
                <a:latin typeface="Arial"/>
                <a:cs typeface="Arial"/>
              </a:rPr>
              <a:t> distribución en el lugar de trabajo con todos los componentes en un solo embalaje</a:t>
            </a:r>
          </a:p>
          <a:p>
            <a:pPr marL="201930" indent="-172085">
              <a:lnSpc>
                <a:spcPct val="100000"/>
              </a:lnSpc>
              <a:spcBef>
                <a:spcPts val="1739"/>
              </a:spcBef>
              <a:buClr>
                <a:srgbClr val="76B800"/>
              </a:buClr>
              <a:buSzPct val="109375"/>
              <a:buFont typeface="Arial"/>
              <a:buChar char="•"/>
              <a:tabLst>
                <a:tab pos="201930" algn="l"/>
              </a:tabLst>
            </a:pPr>
            <a:r>
              <a:rPr lang="es-ES" sz="1400" b="1" dirty="0">
                <a:solidFill>
                  <a:srgbClr val="79BB00"/>
                </a:solidFill>
                <a:latin typeface="Arial"/>
                <a:cs typeface="Arial"/>
              </a:rPr>
              <a:t>Facilidad de uso</a:t>
            </a:r>
            <a:r>
              <a:rPr sz="1400" dirty="0">
                <a:solidFill>
                  <a:srgbClr val="535558"/>
                </a:solidFill>
                <a:latin typeface="Arial"/>
                <a:cs typeface="Arial"/>
              </a:rPr>
              <a:t>:</a:t>
            </a:r>
            <a:r>
              <a:rPr sz="1400" spc="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lang="es-ES" sz="1400" dirty="0">
                <a:solidFill>
                  <a:srgbClr val="535558"/>
                </a:solidFill>
                <a:latin typeface="Arial"/>
                <a:cs typeface="Arial"/>
              </a:rPr>
              <a:t>Fácil de abrir y cerrar, y sacar componentes
</a:t>
            </a:r>
            <a:r>
              <a:rPr lang="es-ES" sz="1400" b="1" dirty="0">
                <a:solidFill>
                  <a:srgbClr val="76B800"/>
                </a:solidFill>
                <a:latin typeface="Arial"/>
                <a:cs typeface="Arial"/>
              </a:rPr>
              <a:t>Implementación de red más rápida: </a:t>
            </a:r>
            <a:r>
              <a:rPr lang="es-ES" sz="1400" dirty="0">
                <a:solidFill>
                  <a:schemeClr val="tx1"/>
                </a:solidFill>
                <a:latin typeface="Arial"/>
                <a:cs typeface="Arial"/>
              </a:rPr>
              <a:t>proporciona un ahorro de tiempo significativo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01930" indent="-172085">
              <a:lnSpc>
                <a:spcPct val="100000"/>
              </a:lnSpc>
              <a:spcBef>
                <a:spcPts val="900"/>
              </a:spcBef>
              <a:buSzPct val="109375"/>
              <a:buFont typeface="Arial"/>
              <a:buChar char="•"/>
              <a:tabLst>
                <a:tab pos="201930" algn="l"/>
              </a:tabLst>
            </a:pPr>
            <a:r>
              <a:rPr lang="es-ES" sz="1400" b="1" dirty="0">
                <a:solidFill>
                  <a:srgbClr val="76B800"/>
                </a:solidFill>
                <a:latin typeface="Arial"/>
                <a:cs typeface="Arial"/>
              </a:rPr>
              <a:t>Consistente </a:t>
            </a:r>
            <a:r>
              <a:rPr lang="es-ES" sz="1400" dirty="0">
                <a:solidFill>
                  <a:schemeClr val="tx1"/>
                </a:solidFill>
                <a:latin typeface="Arial"/>
                <a:cs typeface="Arial"/>
              </a:rPr>
              <a:t>para todos los conectores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895350"/>
            <a:ext cx="439674" cy="4808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AX0 en Envases Sostenibles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7289" y="1292720"/>
            <a:ext cx="2881376" cy="28813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97" y="-2031"/>
            <a:ext cx="8983980" cy="4722495"/>
          </a:xfrm>
          <a:custGeom>
            <a:avLst/>
            <a:gdLst/>
            <a:ahLst/>
            <a:cxnLst/>
            <a:rect l="l" t="t" r="r" b="b"/>
            <a:pathLst>
              <a:path w="8983980" h="4722495">
                <a:moveTo>
                  <a:pt x="8983982" y="0"/>
                </a:moveTo>
                <a:lnTo>
                  <a:pt x="0" y="0"/>
                </a:lnTo>
                <a:lnTo>
                  <a:pt x="0" y="4210126"/>
                </a:lnTo>
                <a:lnTo>
                  <a:pt x="2093" y="4256744"/>
                </a:lnTo>
                <a:lnTo>
                  <a:pt x="8252" y="4302191"/>
                </a:lnTo>
                <a:lnTo>
                  <a:pt x="18295" y="4346284"/>
                </a:lnTo>
                <a:lnTo>
                  <a:pt x="32043" y="4388842"/>
                </a:lnTo>
                <a:lnTo>
                  <a:pt x="49315" y="4429686"/>
                </a:lnTo>
                <a:lnTo>
                  <a:pt x="69928" y="4468635"/>
                </a:lnTo>
                <a:lnTo>
                  <a:pt x="93704" y="4505506"/>
                </a:lnTo>
                <a:lnTo>
                  <a:pt x="120460" y="4540120"/>
                </a:lnTo>
                <a:lnTo>
                  <a:pt x="150016" y="4572296"/>
                </a:lnTo>
                <a:lnTo>
                  <a:pt x="182192" y="4601853"/>
                </a:lnTo>
                <a:lnTo>
                  <a:pt x="216806" y="4628610"/>
                </a:lnTo>
                <a:lnTo>
                  <a:pt x="253678" y="4652386"/>
                </a:lnTo>
                <a:lnTo>
                  <a:pt x="292626" y="4673000"/>
                </a:lnTo>
                <a:lnTo>
                  <a:pt x="333471" y="4690272"/>
                </a:lnTo>
                <a:lnTo>
                  <a:pt x="376031" y="4704020"/>
                </a:lnTo>
                <a:lnTo>
                  <a:pt x="420125" y="4714064"/>
                </a:lnTo>
                <a:lnTo>
                  <a:pt x="465573" y="4720223"/>
                </a:lnTo>
                <a:lnTo>
                  <a:pt x="512193" y="4722317"/>
                </a:lnTo>
                <a:lnTo>
                  <a:pt x="8983982" y="4722317"/>
                </a:lnTo>
                <a:lnTo>
                  <a:pt x="8983982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2664" y="2064511"/>
            <a:ext cx="33359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b="0" dirty="0">
                <a:solidFill>
                  <a:srgbClr val="FFFFFF"/>
                </a:solidFill>
              </a:rPr>
              <a:t>Sistemas AX0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6822"/>
            <a:ext cx="5899608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1F5F"/>
                </a:solidFill>
                <a:latin typeface="Arial"/>
                <a:cs typeface="Arial"/>
              </a:rPr>
              <a:t>Sistema Cat 6A blindado con un alto nivel de seguridad y protección mejorada para redes sensibles</a:t>
            </a:r>
          </a:p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76B800"/>
                </a:solidFill>
                <a:latin typeface="Arial"/>
                <a:cs typeface="Arial"/>
              </a:rPr>
              <a:t>Rendimiento avanzado con margen de maniobra adicional</a:t>
            </a:r>
          </a:p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Proporcionan una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excelente protección </a:t>
            </a: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contra EMI/RFI (interferencia electromagnética/interferencia de radiofrecuencia)</a:t>
            </a:r>
          </a:p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ES" sz="1600" spc="-20" dirty="0">
                <a:solidFill>
                  <a:srgbClr val="535558"/>
                </a:solidFill>
                <a:latin typeface="Arial"/>
                <a:cs typeface="Arial"/>
              </a:rPr>
              <a:t>Rendimiento sin errores de hasta 10 Gigabit Ethernet</a:t>
            </a:r>
          </a:p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Optimizado para la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sostenibilidad medioambiental</a:t>
            </a:r>
          </a:p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IEEE</a:t>
            </a:r>
            <a:r>
              <a:rPr sz="1600" spc="-3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802.3</a:t>
            </a:r>
            <a:r>
              <a:rPr sz="1600" spc="-2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PoE</a:t>
            </a:r>
            <a:r>
              <a:rPr sz="1600" b="1" spc="-5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Type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1,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3,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4</a:t>
            </a:r>
            <a:r>
              <a:rPr sz="1600" spc="-3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100</a:t>
            </a:r>
            <a:r>
              <a:rPr sz="1600" b="1" spc="-2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watts</a:t>
            </a:r>
            <a:r>
              <a:rPr sz="1600" b="1" spc="-25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max)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pt-BR" dirty="0"/>
              <a:t>Sistema blindado AX0 </a:t>
            </a:r>
            <a:r>
              <a:rPr lang="pt-BR" dirty="0" err="1"/>
              <a:t>Cat</a:t>
            </a:r>
            <a:r>
              <a:rPr lang="pt-BR" dirty="0"/>
              <a:t> 6A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84630" y="3692156"/>
            <a:ext cx="1293495" cy="884555"/>
            <a:chOff x="1084630" y="3692156"/>
            <a:chExt cx="1293495" cy="884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804" y="3755237"/>
              <a:ext cx="741006" cy="6649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0980" y="3698506"/>
              <a:ext cx="1280795" cy="871855"/>
            </a:xfrm>
            <a:custGeom>
              <a:avLst/>
              <a:gdLst/>
              <a:ahLst/>
              <a:cxnLst/>
              <a:rect l="l" t="t" r="r" b="b"/>
              <a:pathLst>
                <a:path w="1280795" h="871854">
                  <a:moveTo>
                    <a:pt x="0" y="871588"/>
                  </a:moveTo>
                  <a:lnTo>
                    <a:pt x="1280795" y="871588"/>
                  </a:lnTo>
                  <a:lnTo>
                    <a:pt x="1280795" y="0"/>
                  </a:lnTo>
                  <a:lnTo>
                    <a:pt x="0" y="0"/>
                  </a:lnTo>
                  <a:lnTo>
                    <a:pt x="0" y="8715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441702" y="4055109"/>
            <a:ext cx="182245" cy="171450"/>
          </a:xfrm>
          <a:custGeom>
            <a:avLst/>
            <a:gdLst/>
            <a:ahLst/>
            <a:cxnLst/>
            <a:rect l="l" t="t" r="r" b="b"/>
            <a:pathLst>
              <a:path w="182244" h="171450">
                <a:moveTo>
                  <a:pt x="181991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311" y="101600"/>
                </a:lnTo>
                <a:lnTo>
                  <a:pt x="75311" y="171450"/>
                </a:lnTo>
                <a:lnTo>
                  <a:pt x="106680" y="171450"/>
                </a:lnTo>
                <a:lnTo>
                  <a:pt x="106680" y="101600"/>
                </a:lnTo>
                <a:lnTo>
                  <a:pt x="181991" y="101600"/>
                </a:lnTo>
                <a:lnTo>
                  <a:pt x="181991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707258" y="3690530"/>
            <a:ext cx="1464945" cy="886460"/>
            <a:chOff x="2707258" y="3690530"/>
            <a:chExt cx="1464945" cy="8864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3608" y="3897452"/>
              <a:ext cx="1272286" cy="3760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13608" y="3696880"/>
              <a:ext cx="1452245" cy="873760"/>
            </a:xfrm>
            <a:custGeom>
              <a:avLst/>
              <a:gdLst/>
              <a:ahLst/>
              <a:cxnLst/>
              <a:rect l="l" t="t" r="r" b="b"/>
              <a:pathLst>
                <a:path w="1452245" h="873760">
                  <a:moveTo>
                    <a:pt x="0" y="873213"/>
                  </a:moveTo>
                  <a:lnTo>
                    <a:pt x="1451864" y="873213"/>
                  </a:lnTo>
                  <a:lnTo>
                    <a:pt x="1451864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252722" y="4055109"/>
            <a:ext cx="182245" cy="171450"/>
          </a:xfrm>
          <a:custGeom>
            <a:avLst/>
            <a:gdLst/>
            <a:ahLst/>
            <a:cxnLst/>
            <a:rect l="l" t="t" r="r" b="b"/>
            <a:pathLst>
              <a:path w="182245" h="171450">
                <a:moveTo>
                  <a:pt x="181864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184" y="0"/>
                </a:lnTo>
                <a:lnTo>
                  <a:pt x="75184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184" y="101600"/>
                </a:lnTo>
                <a:lnTo>
                  <a:pt x="75184" y="171450"/>
                </a:lnTo>
                <a:lnTo>
                  <a:pt x="106680" y="171450"/>
                </a:lnTo>
                <a:lnTo>
                  <a:pt x="106680" y="101600"/>
                </a:lnTo>
                <a:lnTo>
                  <a:pt x="181864" y="101600"/>
                </a:lnTo>
                <a:lnTo>
                  <a:pt x="181864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521072" y="3697833"/>
            <a:ext cx="1327150" cy="886460"/>
            <a:chOff x="4521072" y="3697833"/>
            <a:chExt cx="1327150" cy="8864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4628" y="3755250"/>
              <a:ext cx="1177861" cy="6604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27422" y="3704183"/>
              <a:ext cx="1314450" cy="873760"/>
            </a:xfrm>
            <a:custGeom>
              <a:avLst/>
              <a:gdLst/>
              <a:ahLst/>
              <a:cxnLst/>
              <a:rect l="l" t="t" r="r" b="b"/>
              <a:pathLst>
                <a:path w="1314450" h="873760">
                  <a:moveTo>
                    <a:pt x="0" y="873213"/>
                  </a:moveTo>
                  <a:lnTo>
                    <a:pt x="1314069" y="873213"/>
                  </a:lnTo>
                  <a:lnTo>
                    <a:pt x="1314069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2406" y="865670"/>
            <a:ext cx="2255773" cy="385914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6822"/>
            <a:ext cx="6039485" cy="242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1F5F"/>
                </a:solidFill>
                <a:latin typeface="Arial"/>
                <a:cs typeface="Arial"/>
              </a:rPr>
              <a:t>Sistema Cat 6A con conector AX0 y cable SST para mejorar el rendimiento de la red 10GBASE-T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ES" sz="1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Proporciona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supresión adicional de diafonía alienígena (AXT)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Rendimiento mejorado del sistema con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margen adicional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spc="-20" dirty="0">
                <a:solidFill>
                  <a:srgbClr val="535558"/>
                </a:solidFill>
                <a:latin typeface="Arial"/>
                <a:cs typeface="Arial"/>
              </a:rPr>
              <a:t>Rendimiento sin errores de hasta 10 Gigabit Ethernet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Optimizado para la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sostenibilidad medioambiental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IEEE</a:t>
            </a:r>
            <a:r>
              <a:rPr sz="1600" spc="-3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802.3</a:t>
            </a:r>
            <a:r>
              <a:rPr sz="1600" spc="-2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PoE</a:t>
            </a:r>
            <a:r>
              <a:rPr sz="1600" b="1" spc="-5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Type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1,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3,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4</a:t>
            </a:r>
            <a:r>
              <a:rPr sz="1600" spc="-3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100</a:t>
            </a:r>
            <a:r>
              <a:rPr sz="1600" b="1" spc="-2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watts</a:t>
            </a:r>
            <a:r>
              <a:rPr sz="1600" b="1" spc="-25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max</a:t>
            </a:r>
            <a:r>
              <a:rPr sz="1800" spc="-20" dirty="0">
                <a:solidFill>
                  <a:srgbClr val="535558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Sistema SST AX0 Cat 6A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370582" y="4023359"/>
            <a:ext cx="182245" cy="171450"/>
          </a:xfrm>
          <a:custGeom>
            <a:avLst/>
            <a:gdLst/>
            <a:ahLst/>
            <a:cxnLst/>
            <a:rect l="l" t="t" r="r" b="b"/>
            <a:pathLst>
              <a:path w="182244" h="171450">
                <a:moveTo>
                  <a:pt x="181991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311" y="101600"/>
                </a:lnTo>
                <a:lnTo>
                  <a:pt x="75311" y="171450"/>
                </a:lnTo>
                <a:lnTo>
                  <a:pt x="106680" y="171450"/>
                </a:lnTo>
                <a:lnTo>
                  <a:pt x="106680" y="101600"/>
                </a:lnTo>
                <a:lnTo>
                  <a:pt x="181991" y="101600"/>
                </a:lnTo>
                <a:lnTo>
                  <a:pt x="181991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1602" y="4023359"/>
            <a:ext cx="182245" cy="171450"/>
          </a:xfrm>
          <a:custGeom>
            <a:avLst/>
            <a:gdLst/>
            <a:ahLst/>
            <a:cxnLst/>
            <a:rect l="l" t="t" r="r" b="b"/>
            <a:pathLst>
              <a:path w="182245" h="171450">
                <a:moveTo>
                  <a:pt x="181991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184" y="0"/>
                </a:lnTo>
                <a:lnTo>
                  <a:pt x="75184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184" y="101600"/>
                </a:lnTo>
                <a:lnTo>
                  <a:pt x="75184" y="171450"/>
                </a:lnTo>
                <a:lnTo>
                  <a:pt x="106680" y="171450"/>
                </a:lnTo>
                <a:lnTo>
                  <a:pt x="106680" y="101600"/>
                </a:lnTo>
                <a:lnTo>
                  <a:pt x="181991" y="101600"/>
                </a:lnTo>
                <a:lnTo>
                  <a:pt x="181991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50079" y="3666210"/>
            <a:ext cx="1327150" cy="886460"/>
            <a:chOff x="4450079" y="3666210"/>
            <a:chExt cx="1327150" cy="8864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3508" y="3746881"/>
              <a:ext cx="1177861" cy="660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56429" y="3672560"/>
              <a:ext cx="1314450" cy="873760"/>
            </a:xfrm>
            <a:custGeom>
              <a:avLst/>
              <a:gdLst/>
              <a:ahLst/>
              <a:cxnLst/>
              <a:rect l="l" t="t" r="r" b="b"/>
              <a:pathLst>
                <a:path w="1314450" h="873760">
                  <a:moveTo>
                    <a:pt x="0" y="873213"/>
                  </a:moveTo>
                  <a:lnTo>
                    <a:pt x="1314069" y="873213"/>
                  </a:lnTo>
                  <a:lnTo>
                    <a:pt x="1314069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13536" y="3660546"/>
            <a:ext cx="1293495" cy="884555"/>
            <a:chOff x="1013536" y="3660546"/>
            <a:chExt cx="1293495" cy="884555"/>
          </a:xfrm>
        </p:grpSpPr>
        <p:sp>
          <p:nvSpPr>
            <p:cNvPr id="10" name="object 10"/>
            <p:cNvSpPr/>
            <p:nvPr/>
          </p:nvSpPr>
          <p:spPr>
            <a:xfrm>
              <a:off x="1019886" y="3666896"/>
              <a:ext cx="1280795" cy="871855"/>
            </a:xfrm>
            <a:custGeom>
              <a:avLst/>
              <a:gdLst/>
              <a:ahLst/>
              <a:cxnLst/>
              <a:rect l="l" t="t" r="r" b="b"/>
              <a:pathLst>
                <a:path w="1280795" h="871854">
                  <a:moveTo>
                    <a:pt x="0" y="871588"/>
                  </a:moveTo>
                  <a:lnTo>
                    <a:pt x="1280795" y="871588"/>
                  </a:lnTo>
                  <a:lnTo>
                    <a:pt x="1280795" y="0"/>
                  </a:lnTo>
                  <a:lnTo>
                    <a:pt x="0" y="0"/>
                  </a:lnTo>
                  <a:lnTo>
                    <a:pt x="0" y="8715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8222" y="3766451"/>
              <a:ext cx="716927" cy="65051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636266" y="3658920"/>
            <a:ext cx="1464945" cy="886460"/>
            <a:chOff x="2636266" y="3658920"/>
            <a:chExt cx="1464945" cy="886460"/>
          </a:xfrm>
        </p:grpSpPr>
        <p:sp>
          <p:nvSpPr>
            <p:cNvPr id="13" name="object 13"/>
            <p:cNvSpPr/>
            <p:nvPr/>
          </p:nvSpPr>
          <p:spPr>
            <a:xfrm>
              <a:off x="2642616" y="3665270"/>
              <a:ext cx="1452245" cy="873760"/>
            </a:xfrm>
            <a:custGeom>
              <a:avLst/>
              <a:gdLst/>
              <a:ahLst/>
              <a:cxnLst/>
              <a:rect l="l" t="t" r="r" b="b"/>
              <a:pathLst>
                <a:path w="1452245" h="873760">
                  <a:moveTo>
                    <a:pt x="0" y="873213"/>
                  </a:moveTo>
                  <a:lnTo>
                    <a:pt x="1451863" y="873213"/>
                  </a:lnTo>
                  <a:lnTo>
                    <a:pt x="1451863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1191" y="3845737"/>
              <a:ext cx="1380235" cy="38947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0186" y="865670"/>
            <a:ext cx="2237486" cy="385305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6822"/>
            <a:ext cx="6050280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640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1F5F"/>
                </a:solidFill>
                <a:latin typeface="Arial"/>
                <a:cs typeface="Arial"/>
              </a:rPr>
              <a:t>Sistema Cat 6A con conector AX0 y cable RDT, idóneo para redes de gran ancho de banda</a:t>
            </a:r>
          </a:p>
          <a:p>
            <a:pPr marL="12700" marR="294640">
              <a:lnSpc>
                <a:spcPct val="100000"/>
              </a:lnSpc>
              <a:spcBef>
                <a:spcPts val="100"/>
              </a:spcBef>
            </a:pPr>
            <a:endParaRPr lang="es-ES" sz="1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298450" marR="29464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Proporciona supresión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adicional de diafonía alienígena (AXT)</a:t>
            </a:r>
          </a:p>
          <a:p>
            <a:pPr marL="298450" marR="29464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Idóneo para actualizar el cableado Cat 5e y Cat 6 en rutas existentes o donde la capacidad de la ruta está limitada</a:t>
            </a:r>
          </a:p>
          <a:p>
            <a:pPr marL="298450" marR="29464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spc="-20" dirty="0">
                <a:solidFill>
                  <a:srgbClr val="535558"/>
                </a:solidFill>
                <a:latin typeface="Arial"/>
                <a:cs typeface="Arial"/>
              </a:rPr>
              <a:t>Rendimiento sin errores de hasta 10 Gigabit Ethernet</a:t>
            </a:r>
          </a:p>
          <a:p>
            <a:pPr marL="298450" marR="29464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Optimizado para la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sostenibilidad medioambiental</a:t>
            </a:r>
          </a:p>
          <a:p>
            <a:pPr marL="298450" marR="29464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IEEE</a:t>
            </a:r>
            <a:r>
              <a:rPr sz="1600" spc="-3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802.3</a:t>
            </a:r>
            <a:r>
              <a:rPr sz="1600" spc="-2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PoE</a:t>
            </a:r>
            <a:r>
              <a:rPr sz="1600" b="1" spc="-5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Type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1,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3,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4</a:t>
            </a:r>
            <a:r>
              <a:rPr sz="1600" spc="-3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100</a:t>
            </a:r>
            <a:r>
              <a:rPr sz="1600" b="1" spc="-2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watts</a:t>
            </a:r>
            <a:r>
              <a:rPr sz="1600" b="1" spc="-25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max)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it-IT" dirty="0"/>
              <a:t>Sistema RDT AX0 Cat 6A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383028" y="4116070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4" h="172720">
                <a:moveTo>
                  <a:pt x="181991" y="71120"/>
                </a:moveTo>
                <a:lnTo>
                  <a:pt x="106680" y="7112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71120"/>
                </a:lnTo>
                <a:lnTo>
                  <a:pt x="0" y="71120"/>
                </a:lnTo>
                <a:lnTo>
                  <a:pt x="0" y="102870"/>
                </a:lnTo>
                <a:lnTo>
                  <a:pt x="75311" y="102870"/>
                </a:lnTo>
                <a:lnTo>
                  <a:pt x="75311" y="172720"/>
                </a:lnTo>
                <a:lnTo>
                  <a:pt x="106680" y="172720"/>
                </a:lnTo>
                <a:lnTo>
                  <a:pt x="106680" y="102870"/>
                </a:lnTo>
                <a:lnTo>
                  <a:pt x="181991" y="102870"/>
                </a:lnTo>
                <a:lnTo>
                  <a:pt x="181991" y="7112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4048" y="4116070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5" h="172720">
                <a:moveTo>
                  <a:pt x="181991" y="71120"/>
                </a:moveTo>
                <a:lnTo>
                  <a:pt x="106680" y="7112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71120"/>
                </a:lnTo>
                <a:lnTo>
                  <a:pt x="0" y="71120"/>
                </a:lnTo>
                <a:lnTo>
                  <a:pt x="0" y="102870"/>
                </a:lnTo>
                <a:lnTo>
                  <a:pt x="75311" y="102870"/>
                </a:lnTo>
                <a:lnTo>
                  <a:pt x="75311" y="172720"/>
                </a:lnTo>
                <a:lnTo>
                  <a:pt x="106680" y="172720"/>
                </a:lnTo>
                <a:lnTo>
                  <a:pt x="106680" y="102870"/>
                </a:lnTo>
                <a:lnTo>
                  <a:pt x="181991" y="102870"/>
                </a:lnTo>
                <a:lnTo>
                  <a:pt x="181991" y="7112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62526" y="3759657"/>
            <a:ext cx="1327150" cy="886460"/>
            <a:chOff x="4462526" y="3759657"/>
            <a:chExt cx="1327150" cy="8864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082" y="3817074"/>
              <a:ext cx="1177861" cy="660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68876" y="3766007"/>
              <a:ext cx="1314450" cy="873760"/>
            </a:xfrm>
            <a:custGeom>
              <a:avLst/>
              <a:gdLst/>
              <a:ahLst/>
              <a:cxnLst/>
              <a:rect l="l" t="t" r="r" b="b"/>
              <a:pathLst>
                <a:path w="1314450" h="873760">
                  <a:moveTo>
                    <a:pt x="0" y="873213"/>
                  </a:moveTo>
                  <a:lnTo>
                    <a:pt x="1314069" y="873213"/>
                  </a:lnTo>
                  <a:lnTo>
                    <a:pt x="1314069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26007" y="3753992"/>
            <a:ext cx="1293495" cy="884555"/>
            <a:chOff x="1026007" y="3753992"/>
            <a:chExt cx="1293495" cy="884555"/>
          </a:xfrm>
        </p:grpSpPr>
        <p:sp>
          <p:nvSpPr>
            <p:cNvPr id="10" name="object 10"/>
            <p:cNvSpPr/>
            <p:nvPr/>
          </p:nvSpPr>
          <p:spPr>
            <a:xfrm>
              <a:off x="1032357" y="3760342"/>
              <a:ext cx="1280795" cy="871855"/>
            </a:xfrm>
            <a:custGeom>
              <a:avLst/>
              <a:gdLst/>
              <a:ahLst/>
              <a:cxnLst/>
              <a:rect l="l" t="t" r="r" b="b"/>
              <a:pathLst>
                <a:path w="1280795" h="871854">
                  <a:moveTo>
                    <a:pt x="0" y="871588"/>
                  </a:moveTo>
                  <a:lnTo>
                    <a:pt x="1280794" y="871588"/>
                  </a:lnTo>
                  <a:lnTo>
                    <a:pt x="1280794" y="0"/>
                  </a:lnTo>
                  <a:lnTo>
                    <a:pt x="0" y="0"/>
                  </a:lnTo>
                  <a:lnTo>
                    <a:pt x="0" y="8715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432" y="3848836"/>
              <a:ext cx="716927" cy="65051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648711" y="3752367"/>
            <a:ext cx="1464945" cy="886460"/>
            <a:chOff x="2648711" y="3752367"/>
            <a:chExt cx="1464945" cy="886460"/>
          </a:xfrm>
        </p:grpSpPr>
        <p:sp>
          <p:nvSpPr>
            <p:cNvPr id="13" name="object 13"/>
            <p:cNvSpPr/>
            <p:nvPr/>
          </p:nvSpPr>
          <p:spPr>
            <a:xfrm>
              <a:off x="2655061" y="3758717"/>
              <a:ext cx="1452245" cy="873760"/>
            </a:xfrm>
            <a:custGeom>
              <a:avLst/>
              <a:gdLst/>
              <a:ahLst/>
              <a:cxnLst/>
              <a:rect l="l" t="t" r="r" b="b"/>
              <a:pathLst>
                <a:path w="1452245" h="873760">
                  <a:moveTo>
                    <a:pt x="0" y="873213"/>
                  </a:moveTo>
                  <a:lnTo>
                    <a:pt x="1451864" y="873213"/>
                  </a:lnTo>
                  <a:lnTo>
                    <a:pt x="1451864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1096" y="4012857"/>
              <a:ext cx="1349883" cy="364921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6217" y="865390"/>
            <a:ext cx="2255774" cy="385305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6822"/>
            <a:ext cx="6092825" cy="20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1F5F"/>
                </a:solidFill>
                <a:latin typeface="Arial"/>
                <a:cs typeface="Arial"/>
              </a:rPr>
              <a:t>Rendimiento Cat 6 blindado con un alto nivel de seguridad para redes sensibles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76B800"/>
                </a:solidFill>
                <a:latin typeface="Arial"/>
                <a:cs typeface="Arial"/>
              </a:rPr>
              <a:t>Rendimiento mejorado </a:t>
            </a: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para admitir de forma fiable Gigabit Ethernet en entornos de alto ruido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Excelente inmunidad a EMI/RFI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spc="-20" dirty="0">
                <a:solidFill>
                  <a:srgbClr val="535558"/>
                </a:solidFill>
                <a:latin typeface="Arial"/>
                <a:cs typeface="Arial"/>
              </a:rPr>
              <a:t>Rendimiento sin errores de hasta 1 Gigabit Ethernet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Optimizado para la </a:t>
            </a:r>
            <a:r>
              <a:rPr lang="es-ES" sz="1600" b="1" dirty="0">
                <a:solidFill>
                  <a:srgbClr val="00B050"/>
                </a:solidFill>
                <a:latin typeface="Arial"/>
                <a:cs typeface="Arial"/>
              </a:rPr>
              <a:t>sostenibilidad medioambiental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IEEE</a:t>
            </a:r>
            <a:r>
              <a:rPr sz="1600" spc="-3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802.3</a:t>
            </a:r>
            <a:r>
              <a:rPr sz="1600" spc="-2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PoE</a:t>
            </a:r>
            <a:r>
              <a:rPr sz="1600" b="1" spc="-5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Type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1,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3,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4</a:t>
            </a:r>
            <a:r>
              <a:rPr sz="1600" spc="-3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100</a:t>
            </a:r>
            <a:r>
              <a:rPr sz="1600" b="1" spc="-2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watts</a:t>
            </a:r>
            <a:r>
              <a:rPr sz="1600" b="1" spc="-25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max)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pt-BR" dirty="0"/>
              <a:t>Sistema blindado AX0 </a:t>
            </a:r>
            <a:r>
              <a:rPr lang="pt-BR" dirty="0" err="1"/>
              <a:t>Cat</a:t>
            </a:r>
            <a:r>
              <a:rPr lang="pt-BR" dirty="0"/>
              <a:t> 6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348738" y="4126229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4" h="172720">
                <a:moveTo>
                  <a:pt x="181864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184" y="0"/>
                </a:lnTo>
                <a:lnTo>
                  <a:pt x="75184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184" y="101600"/>
                </a:lnTo>
                <a:lnTo>
                  <a:pt x="75184" y="172720"/>
                </a:lnTo>
                <a:lnTo>
                  <a:pt x="106680" y="172720"/>
                </a:lnTo>
                <a:lnTo>
                  <a:pt x="106680" y="101600"/>
                </a:lnTo>
                <a:lnTo>
                  <a:pt x="181864" y="101600"/>
                </a:lnTo>
                <a:lnTo>
                  <a:pt x="181864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9758" y="4126229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5" h="172720">
                <a:moveTo>
                  <a:pt x="181864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184" y="0"/>
                </a:lnTo>
                <a:lnTo>
                  <a:pt x="75184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184" y="101600"/>
                </a:lnTo>
                <a:lnTo>
                  <a:pt x="75184" y="172720"/>
                </a:lnTo>
                <a:lnTo>
                  <a:pt x="106680" y="172720"/>
                </a:lnTo>
                <a:lnTo>
                  <a:pt x="106680" y="101600"/>
                </a:lnTo>
                <a:lnTo>
                  <a:pt x="181864" y="101600"/>
                </a:lnTo>
                <a:lnTo>
                  <a:pt x="181864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1641" y="3763759"/>
            <a:ext cx="1293495" cy="884555"/>
            <a:chOff x="991641" y="3763759"/>
            <a:chExt cx="1293495" cy="884555"/>
          </a:xfrm>
        </p:grpSpPr>
        <p:sp>
          <p:nvSpPr>
            <p:cNvPr id="7" name="object 7"/>
            <p:cNvSpPr/>
            <p:nvPr/>
          </p:nvSpPr>
          <p:spPr>
            <a:xfrm>
              <a:off x="997991" y="3770109"/>
              <a:ext cx="1280795" cy="871855"/>
            </a:xfrm>
            <a:custGeom>
              <a:avLst/>
              <a:gdLst/>
              <a:ahLst/>
              <a:cxnLst/>
              <a:rect l="l" t="t" r="r" b="b"/>
              <a:pathLst>
                <a:path w="1280795" h="871854">
                  <a:moveTo>
                    <a:pt x="0" y="871588"/>
                  </a:moveTo>
                  <a:lnTo>
                    <a:pt x="1280795" y="871588"/>
                  </a:lnTo>
                  <a:lnTo>
                    <a:pt x="1280795" y="0"/>
                  </a:lnTo>
                  <a:lnTo>
                    <a:pt x="0" y="0"/>
                  </a:lnTo>
                  <a:lnTo>
                    <a:pt x="0" y="8715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70" y="3825341"/>
              <a:ext cx="783132" cy="71883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428109" y="3769423"/>
            <a:ext cx="1327150" cy="886460"/>
            <a:chOff x="4428109" y="3769423"/>
            <a:chExt cx="1327150" cy="886460"/>
          </a:xfrm>
        </p:grpSpPr>
        <p:sp>
          <p:nvSpPr>
            <p:cNvPr id="10" name="object 10"/>
            <p:cNvSpPr/>
            <p:nvPr/>
          </p:nvSpPr>
          <p:spPr>
            <a:xfrm>
              <a:off x="4434459" y="3775773"/>
              <a:ext cx="1314450" cy="873760"/>
            </a:xfrm>
            <a:custGeom>
              <a:avLst/>
              <a:gdLst/>
              <a:ahLst/>
              <a:cxnLst/>
              <a:rect l="l" t="t" r="r" b="b"/>
              <a:pathLst>
                <a:path w="1314450" h="873760">
                  <a:moveTo>
                    <a:pt x="0" y="873213"/>
                  </a:moveTo>
                  <a:lnTo>
                    <a:pt x="1314068" y="873213"/>
                  </a:lnTo>
                  <a:lnTo>
                    <a:pt x="1314068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540" y="3825341"/>
              <a:ext cx="1048562" cy="63022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614295" y="859294"/>
            <a:ext cx="6449695" cy="3859529"/>
            <a:chOff x="2614295" y="859294"/>
            <a:chExt cx="6449695" cy="3859529"/>
          </a:xfrm>
        </p:grpSpPr>
        <p:sp>
          <p:nvSpPr>
            <p:cNvPr id="13" name="object 13"/>
            <p:cNvSpPr/>
            <p:nvPr/>
          </p:nvSpPr>
          <p:spPr>
            <a:xfrm>
              <a:off x="2620645" y="3768483"/>
              <a:ext cx="1452245" cy="873760"/>
            </a:xfrm>
            <a:custGeom>
              <a:avLst/>
              <a:gdLst/>
              <a:ahLst/>
              <a:cxnLst/>
              <a:rect l="l" t="t" r="r" b="b"/>
              <a:pathLst>
                <a:path w="1452245" h="873760">
                  <a:moveTo>
                    <a:pt x="0" y="873213"/>
                  </a:moveTo>
                  <a:lnTo>
                    <a:pt x="1451863" y="873213"/>
                  </a:lnTo>
                  <a:lnTo>
                    <a:pt x="1451863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7961" y="859294"/>
              <a:ext cx="2255774" cy="38591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2837" y="3969931"/>
              <a:ext cx="1402207" cy="41469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6822"/>
            <a:ext cx="6080125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125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rgbClr val="001F5F"/>
                </a:solidFill>
                <a:latin typeface="Arial"/>
                <a:cs typeface="Arial"/>
              </a:rPr>
              <a:t>Sistema Cat 6 con conectores AX0 y cables Cat 6 para un rendimiento y un valor sólidos</a:t>
            </a:r>
          </a:p>
          <a:p>
            <a:pPr marL="298450" marR="2381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76B800"/>
                </a:solidFill>
                <a:latin typeface="Arial"/>
                <a:cs typeface="Arial"/>
              </a:rPr>
              <a:t>Rendimiento mejorado para admitir de forma fiable Gigabit Ethernet</a:t>
            </a:r>
          </a:p>
          <a:p>
            <a:pPr marL="298450" marR="2381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Proporciona el ancho de banda necesario para aplicaciones multimedia, de banda ancha y de vídeo</a:t>
            </a:r>
          </a:p>
          <a:p>
            <a:pPr marL="298450" marR="2381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spc="-20" dirty="0">
                <a:solidFill>
                  <a:srgbClr val="535558"/>
                </a:solidFill>
                <a:latin typeface="Arial"/>
                <a:cs typeface="Arial"/>
              </a:rPr>
              <a:t>Rendimiento sin errores de hasta 1 Gigabit Ethernet</a:t>
            </a:r>
          </a:p>
          <a:p>
            <a:pPr marL="298450" marR="2381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Optimizado para la sostenibilidad medioambiental</a:t>
            </a:r>
          </a:p>
          <a:p>
            <a:pPr marL="298450" marR="2381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IEEE</a:t>
            </a:r>
            <a:r>
              <a:rPr sz="1600" spc="-3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802.3</a:t>
            </a:r>
            <a:r>
              <a:rPr sz="1600" spc="-2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PoE</a:t>
            </a:r>
            <a:r>
              <a:rPr sz="1600" b="1" spc="-5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Type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1,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2,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3,</a:t>
            </a:r>
            <a:r>
              <a:rPr sz="16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4</a:t>
            </a:r>
            <a:r>
              <a:rPr sz="1600" spc="-3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35558"/>
                </a:solidFill>
                <a:latin typeface="Arial"/>
                <a:cs typeface="Arial"/>
              </a:rPr>
              <a:t>(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100</a:t>
            </a:r>
            <a:r>
              <a:rPr sz="1600" b="1" spc="-20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6B800"/>
                </a:solidFill>
                <a:latin typeface="Arial"/>
                <a:cs typeface="Arial"/>
              </a:rPr>
              <a:t>watts</a:t>
            </a:r>
            <a:r>
              <a:rPr sz="1600" b="1" spc="-25" dirty="0">
                <a:solidFill>
                  <a:srgbClr val="76B8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35558"/>
                </a:solidFill>
                <a:latin typeface="Arial"/>
                <a:cs typeface="Arial"/>
              </a:rPr>
              <a:t>max)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943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Sistema UTP AX0 Cat 6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307082" y="4094479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4" h="172720">
                <a:moveTo>
                  <a:pt x="181991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311" y="101600"/>
                </a:lnTo>
                <a:lnTo>
                  <a:pt x="75311" y="172720"/>
                </a:lnTo>
                <a:lnTo>
                  <a:pt x="106680" y="172720"/>
                </a:lnTo>
                <a:lnTo>
                  <a:pt x="106680" y="101600"/>
                </a:lnTo>
                <a:lnTo>
                  <a:pt x="181991" y="101600"/>
                </a:lnTo>
                <a:lnTo>
                  <a:pt x="181991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8102" y="4094479"/>
            <a:ext cx="182245" cy="172720"/>
          </a:xfrm>
          <a:custGeom>
            <a:avLst/>
            <a:gdLst/>
            <a:ahLst/>
            <a:cxnLst/>
            <a:rect l="l" t="t" r="r" b="b"/>
            <a:pathLst>
              <a:path w="182245" h="172720">
                <a:moveTo>
                  <a:pt x="181991" y="69850"/>
                </a:moveTo>
                <a:lnTo>
                  <a:pt x="106680" y="69850"/>
                </a:lnTo>
                <a:lnTo>
                  <a:pt x="106680" y="0"/>
                </a:lnTo>
                <a:lnTo>
                  <a:pt x="75311" y="0"/>
                </a:lnTo>
                <a:lnTo>
                  <a:pt x="75311" y="69850"/>
                </a:lnTo>
                <a:lnTo>
                  <a:pt x="0" y="69850"/>
                </a:lnTo>
                <a:lnTo>
                  <a:pt x="0" y="101600"/>
                </a:lnTo>
                <a:lnTo>
                  <a:pt x="75311" y="101600"/>
                </a:lnTo>
                <a:lnTo>
                  <a:pt x="75311" y="172720"/>
                </a:lnTo>
                <a:lnTo>
                  <a:pt x="106680" y="172720"/>
                </a:lnTo>
                <a:lnTo>
                  <a:pt x="106680" y="101600"/>
                </a:lnTo>
                <a:lnTo>
                  <a:pt x="181991" y="101600"/>
                </a:lnTo>
                <a:lnTo>
                  <a:pt x="181991" y="6985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50036" y="3731958"/>
            <a:ext cx="1293495" cy="884555"/>
            <a:chOff x="950036" y="3731958"/>
            <a:chExt cx="1293495" cy="884555"/>
          </a:xfrm>
        </p:grpSpPr>
        <p:sp>
          <p:nvSpPr>
            <p:cNvPr id="7" name="object 7"/>
            <p:cNvSpPr/>
            <p:nvPr/>
          </p:nvSpPr>
          <p:spPr>
            <a:xfrm>
              <a:off x="956386" y="3738308"/>
              <a:ext cx="1280795" cy="871855"/>
            </a:xfrm>
            <a:custGeom>
              <a:avLst/>
              <a:gdLst/>
              <a:ahLst/>
              <a:cxnLst/>
              <a:rect l="l" t="t" r="r" b="b"/>
              <a:pathLst>
                <a:path w="1280795" h="871854">
                  <a:moveTo>
                    <a:pt x="0" y="871588"/>
                  </a:moveTo>
                  <a:lnTo>
                    <a:pt x="1280795" y="871588"/>
                  </a:lnTo>
                  <a:lnTo>
                    <a:pt x="1280795" y="0"/>
                  </a:lnTo>
                  <a:lnTo>
                    <a:pt x="0" y="0"/>
                  </a:lnTo>
                  <a:lnTo>
                    <a:pt x="0" y="871588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67" y="3794861"/>
              <a:ext cx="782345" cy="70651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86579" y="3737622"/>
            <a:ext cx="1327150" cy="886460"/>
            <a:chOff x="4386579" y="3737622"/>
            <a:chExt cx="1327150" cy="886460"/>
          </a:xfrm>
        </p:grpSpPr>
        <p:sp>
          <p:nvSpPr>
            <p:cNvPr id="10" name="object 10"/>
            <p:cNvSpPr/>
            <p:nvPr/>
          </p:nvSpPr>
          <p:spPr>
            <a:xfrm>
              <a:off x="4392929" y="3743972"/>
              <a:ext cx="1314450" cy="873760"/>
            </a:xfrm>
            <a:custGeom>
              <a:avLst/>
              <a:gdLst/>
              <a:ahLst/>
              <a:cxnLst/>
              <a:rect l="l" t="t" r="r" b="b"/>
              <a:pathLst>
                <a:path w="1314450" h="873760">
                  <a:moveTo>
                    <a:pt x="0" y="873213"/>
                  </a:moveTo>
                  <a:lnTo>
                    <a:pt x="1314069" y="873213"/>
                  </a:lnTo>
                  <a:lnTo>
                    <a:pt x="1314069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422" y="3773169"/>
              <a:ext cx="1054468" cy="59038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572766" y="873163"/>
            <a:ext cx="6492875" cy="3853179"/>
            <a:chOff x="2572766" y="873163"/>
            <a:chExt cx="6492875" cy="3853179"/>
          </a:xfrm>
        </p:grpSpPr>
        <p:sp>
          <p:nvSpPr>
            <p:cNvPr id="13" name="object 13"/>
            <p:cNvSpPr/>
            <p:nvPr/>
          </p:nvSpPr>
          <p:spPr>
            <a:xfrm>
              <a:off x="2579116" y="3736670"/>
              <a:ext cx="1452245" cy="873760"/>
            </a:xfrm>
            <a:custGeom>
              <a:avLst/>
              <a:gdLst/>
              <a:ahLst/>
              <a:cxnLst/>
              <a:rect l="l" t="t" r="r" b="b"/>
              <a:pathLst>
                <a:path w="1452245" h="873760">
                  <a:moveTo>
                    <a:pt x="0" y="873213"/>
                  </a:moveTo>
                  <a:lnTo>
                    <a:pt x="1451863" y="873213"/>
                  </a:lnTo>
                  <a:lnTo>
                    <a:pt x="1451863" y="0"/>
                  </a:lnTo>
                  <a:lnTo>
                    <a:pt x="0" y="0"/>
                  </a:lnTo>
                  <a:lnTo>
                    <a:pt x="0" y="87321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9486" y="873163"/>
              <a:ext cx="2255774" cy="38530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1689" y="3906367"/>
              <a:ext cx="1362075" cy="56502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80743"/>
              </p:ext>
            </p:extLst>
          </p:nvPr>
        </p:nvGraphicFramePr>
        <p:xfrm>
          <a:off x="479425" y="950849"/>
          <a:ext cx="8216900" cy="367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s-E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Característica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D6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s-ES"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Beneficio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6B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pPr marL="64769" marR="116839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Diseño de </a:t>
                      </a:r>
                      <a:r>
                        <a:rPr lang="es-ES" sz="1200" b="1" dirty="0" err="1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Leviton</a:t>
                      </a: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 con característica patentada que ofrece robustez física, rendimiento eléctrico a largo plazo e instalaciones simplificadas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Rendimiento e instalaciones mejorados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s-ES" sz="120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Excelente rendimiento del sistema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37147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es-ES" sz="120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Mejor rendimiento de la red </a:t>
                      </a: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y fiabilidad a largo plazo sin preocupaciones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lang="es-ES" sz="1200" b="1" spc="-2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Servicio al cliente y plazos de entrega líderes en la industria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Mejora del tiempo de implementación del proyecto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20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Opciones de sistema de cobre para elegir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7658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Una única empresa suministradora </a:t>
                      </a:r>
                      <a:r>
                        <a:rPr lang="es-ES" sz="1200" b="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para todas sus necesidades de redes actuales y emergentes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20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Versatilidad del producto con opciones de iconos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2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200" b="1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Flexible y personalizado </a:t>
                      </a:r>
                      <a:r>
                        <a:rPr lang="es-ES" sz="1200" b="0" dirty="0">
                          <a:solidFill>
                            <a:srgbClr val="001D68"/>
                          </a:solidFill>
                          <a:latin typeface="Arial"/>
                          <a:cs typeface="Arial"/>
                        </a:rPr>
                        <a:t>en función de las necesidades de las aplicaciones</a:t>
                      </a:r>
                      <a:endParaRPr sz="1200" b="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F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390" y="104343"/>
            <a:ext cx="7290410" cy="805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0">
              <a:lnSpc>
                <a:spcPts val="3265"/>
              </a:lnSpc>
              <a:spcBef>
                <a:spcPts val="95"/>
              </a:spcBef>
            </a:pPr>
            <a:r>
              <a:rPr lang="es-ES" dirty="0"/>
              <a:t>Ventajas clave de </a:t>
            </a:r>
            <a:r>
              <a:rPr lang="es-ES" dirty="0" err="1"/>
              <a:t>Leviton</a:t>
            </a:r>
            <a:r>
              <a:rPr lang="es-ES" dirty="0"/>
              <a:t> AX0</a:t>
            </a:r>
            <a:br>
              <a:rPr lang="es-ES" dirty="0"/>
            </a:br>
            <a:r>
              <a:rPr lang="es-ES" sz="1800" b="0" dirty="0">
                <a:solidFill>
                  <a:srgbClr val="76B800"/>
                </a:solidFill>
              </a:rPr>
              <a:t>Maximice su inversión general en infraestructura: ROII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1078" y="4769372"/>
            <a:ext cx="886460" cy="292100"/>
            <a:chOff x="8191078" y="4769372"/>
            <a:chExt cx="886460" cy="292100"/>
          </a:xfrm>
        </p:grpSpPr>
        <p:sp>
          <p:nvSpPr>
            <p:cNvPr id="3" name="object 3"/>
            <p:cNvSpPr/>
            <p:nvPr/>
          </p:nvSpPr>
          <p:spPr>
            <a:xfrm>
              <a:off x="8745619" y="4769372"/>
              <a:ext cx="281305" cy="289560"/>
            </a:xfrm>
            <a:custGeom>
              <a:avLst/>
              <a:gdLst/>
              <a:ahLst/>
              <a:cxnLst/>
              <a:rect l="l" t="t" r="r" b="b"/>
              <a:pathLst>
                <a:path w="281304" h="289560">
                  <a:moveTo>
                    <a:pt x="280899" y="0"/>
                  </a:moveTo>
                  <a:lnTo>
                    <a:pt x="0" y="0"/>
                  </a:lnTo>
                  <a:lnTo>
                    <a:pt x="0" y="219929"/>
                  </a:lnTo>
                  <a:lnTo>
                    <a:pt x="186" y="219929"/>
                  </a:lnTo>
                  <a:lnTo>
                    <a:pt x="1583" y="233662"/>
                  </a:lnTo>
                  <a:lnTo>
                    <a:pt x="20845" y="268635"/>
                  </a:lnTo>
                  <a:lnTo>
                    <a:pt x="57465" y="287912"/>
                  </a:lnTo>
                  <a:lnTo>
                    <a:pt x="72002" y="289299"/>
                  </a:lnTo>
                  <a:lnTo>
                    <a:pt x="280900" y="289299"/>
                  </a:lnTo>
                  <a:lnTo>
                    <a:pt x="280899" y="0"/>
                  </a:lnTo>
                  <a:close/>
                </a:path>
              </a:pathLst>
            </a:custGeom>
            <a:solidFill>
              <a:srgbClr val="76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45620" y="4919191"/>
              <a:ext cx="144780" cy="139700"/>
            </a:xfrm>
            <a:custGeom>
              <a:avLst/>
              <a:gdLst/>
              <a:ahLst/>
              <a:cxnLst/>
              <a:rect l="l" t="t" r="r" b="b"/>
              <a:pathLst>
                <a:path w="144779" h="139700">
                  <a:moveTo>
                    <a:pt x="72188" y="0"/>
                  </a:moveTo>
                  <a:lnTo>
                    <a:pt x="44113" y="5474"/>
                  </a:lnTo>
                  <a:lnTo>
                    <a:pt x="21164" y="20409"/>
                  </a:lnTo>
                  <a:lnTo>
                    <a:pt x="5680" y="42575"/>
                  </a:lnTo>
                  <a:lnTo>
                    <a:pt x="0" y="69739"/>
                  </a:lnTo>
                  <a:lnTo>
                    <a:pt x="5681" y="96875"/>
                  </a:lnTo>
                  <a:lnTo>
                    <a:pt x="21164" y="118977"/>
                  </a:lnTo>
                  <a:lnTo>
                    <a:pt x="44113" y="133849"/>
                  </a:lnTo>
                  <a:lnTo>
                    <a:pt x="72188" y="139295"/>
                  </a:lnTo>
                  <a:lnTo>
                    <a:pt x="100260" y="133849"/>
                  </a:lnTo>
                  <a:lnTo>
                    <a:pt x="123204" y="118977"/>
                  </a:lnTo>
                  <a:lnTo>
                    <a:pt x="134171" y="103317"/>
                  </a:lnTo>
                  <a:lnTo>
                    <a:pt x="72188" y="103317"/>
                  </a:lnTo>
                  <a:lnTo>
                    <a:pt x="59485" y="100691"/>
                  </a:lnTo>
                  <a:lnTo>
                    <a:pt x="49137" y="93516"/>
                  </a:lnTo>
                  <a:lnTo>
                    <a:pt x="42174" y="82847"/>
                  </a:lnTo>
                  <a:lnTo>
                    <a:pt x="39625" y="69739"/>
                  </a:lnTo>
                  <a:lnTo>
                    <a:pt x="42200" y="56709"/>
                  </a:lnTo>
                  <a:lnTo>
                    <a:pt x="49207" y="46031"/>
                  </a:lnTo>
                  <a:lnTo>
                    <a:pt x="59563" y="38812"/>
                  </a:lnTo>
                  <a:lnTo>
                    <a:pt x="72188" y="36160"/>
                  </a:lnTo>
                  <a:lnTo>
                    <a:pt x="134203" y="36160"/>
                  </a:lnTo>
                  <a:lnTo>
                    <a:pt x="123203" y="20409"/>
                  </a:lnTo>
                  <a:lnTo>
                    <a:pt x="100260" y="5474"/>
                  </a:lnTo>
                  <a:lnTo>
                    <a:pt x="72188" y="0"/>
                  </a:lnTo>
                  <a:close/>
                </a:path>
                <a:path w="144779" h="139700">
                  <a:moveTo>
                    <a:pt x="134203" y="36160"/>
                  </a:moveTo>
                  <a:lnTo>
                    <a:pt x="72188" y="36160"/>
                  </a:lnTo>
                  <a:lnTo>
                    <a:pt x="84919" y="38812"/>
                  </a:lnTo>
                  <a:lnTo>
                    <a:pt x="95270" y="46031"/>
                  </a:lnTo>
                  <a:lnTo>
                    <a:pt x="102201" y="56709"/>
                  </a:lnTo>
                  <a:lnTo>
                    <a:pt x="104735" y="69739"/>
                  </a:lnTo>
                  <a:lnTo>
                    <a:pt x="102109" y="82847"/>
                  </a:lnTo>
                  <a:lnTo>
                    <a:pt x="95056" y="93516"/>
                  </a:lnTo>
                  <a:lnTo>
                    <a:pt x="90238" y="96875"/>
                  </a:lnTo>
                  <a:lnTo>
                    <a:pt x="84680" y="100691"/>
                  </a:lnTo>
                  <a:lnTo>
                    <a:pt x="72188" y="103317"/>
                  </a:lnTo>
                  <a:lnTo>
                    <a:pt x="134171" y="103317"/>
                  </a:lnTo>
                  <a:lnTo>
                    <a:pt x="138682" y="96875"/>
                  </a:lnTo>
                  <a:lnTo>
                    <a:pt x="144361" y="69739"/>
                  </a:lnTo>
                  <a:lnTo>
                    <a:pt x="138682" y="42575"/>
                  </a:lnTo>
                  <a:lnTo>
                    <a:pt x="134203" y="36160"/>
                  </a:lnTo>
                  <a:close/>
                </a:path>
              </a:pathLst>
            </a:custGeom>
            <a:solidFill>
              <a:srgbClr val="001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078" y="4921405"/>
              <a:ext cx="92269" cy="135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4183" y="4921404"/>
              <a:ext cx="311588" cy="135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39772" y="4921415"/>
              <a:ext cx="438150" cy="140335"/>
            </a:xfrm>
            <a:custGeom>
              <a:avLst/>
              <a:gdLst/>
              <a:ahLst/>
              <a:cxnLst/>
              <a:rect l="l" t="t" r="r" b="b"/>
              <a:pathLst>
                <a:path w="438150" h="140335">
                  <a:moveTo>
                    <a:pt x="106032" y="0"/>
                  </a:moveTo>
                  <a:lnTo>
                    <a:pt x="0" y="0"/>
                  </a:lnTo>
                  <a:lnTo>
                    <a:pt x="0" y="35979"/>
                  </a:lnTo>
                  <a:lnTo>
                    <a:pt x="33858" y="35979"/>
                  </a:lnTo>
                  <a:lnTo>
                    <a:pt x="33858" y="134861"/>
                  </a:lnTo>
                  <a:lnTo>
                    <a:pt x="72364" y="134861"/>
                  </a:lnTo>
                  <a:lnTo>
                    <a:pt x="72364" y="35979"/>
                  </a:lnTo>
                  <a:lnTo>
                    <a:pt x="106032" y="35979"/>
                  </a:lnTo>
                  <a:lnTo>
                    <a:pt x="106032" y="0"/>
                  </a:lnTo>
                  <a:close/>
                </a:path>
                <a:path w="438150" h="140335">
                  <a:moveTo>
                    <a:pt x="386740" y="0"/>
                  </a:moveTo>
                  <a:lnTo>
                    <a:pt x="348602" y="0"/>
                  </a:lnTo>
                  <a:lnTo>
                    <a:pt x="348602" y="67894"/>
                  </a:lnTo>
                  <a:lnTo>
                    <a:pt x="298196" y="0"/>
                  </a:lnTo>
                  <a:lnTo>
                    <a:pt x="264528" y="0"/>
                  </a:lnTo>
                  <a:lnTo>
                    <a:pt x="264528" y="137083"/>
                  </a:lnTo>
                  <a:lnTo>
                    <a:pt x="302666" y="137083"/>
                  </a:lnTo>
                  <a:lnTo>
                    <a:pt x="302666" y="66789"/>
                  </a:lnTo>
                  <a:lnTo>
                    <a:pt x="355130" y="137083"/>
                  </a:lnTo>
                  <a:lnTo>
                    <a:pt x="386740" y="137083"/>
                  </a:lnTo>
                  <a:lnTo>
                    <a:pt x="386740" y="0"/>
                  </a:lnTo>
                  <a:close/>
                </a:path>
                <a:path w="438150" h="140335">
                  <a:moveTo>
                    <a:pt x="428231" y="132651"/>
                  </a:moveTo>
                  <a:lnTo>
                    <a:pt x="422465" y="123799"/>
                  </a:lnTo>
                  <a:lnTo>
                    <a:pt x="422097" y="123240"/>
                  </a:lnTo>
                  <a:lnTo>
                    <a:pt x="425627" y="122313"/>
                  </a:lnTo>
                  <a:lnTo>
                    <a:pt x="426897" y="120103"/>
                  </a:lnTo>
                  <a:lnTo>
                    <a:pt x="427113" y="119735"/>
                  </a:lnTo>
                  <a:lnTo>
                    <a:pt x="427113" y="113093"/>
                  </a:lnTo>
                  <a:lnTo>
                    <a:pt x="427113" y="112534"/>
                  </a:lnTo>
                  <a:lnTo>
                    <a:pt x="424510" y="109588"/>
                  </a:lnTo>
                  <a:lnTo>
                    <a:pt x="423392" y="109588"/>
                  </a:lnTo>
                  <a:lnTo>
                    <a:pt x="423392" y="114198"/>
                  </a:lnTo>
                  <a:lnTo>
                    <a:pt x="423392" y="119176"/>
                  </a:lnTo>
                  <a:lnTo>
                    <a:pt x="421906" y="120103"/>
                  </a:lnTo>
                  <a:lnTo>
                    <a:pt x="413715" y="120103"/>
                  </a:lnTo>
                  <a:lnTo>
                    <a:pt x="413715" y="113093"/>
                  </a:lnTo>
                  <a:lnTo>
                    <a:pt x="421906" y="113093"/>
                  </a:lnTo>
                  <a:lnTo>
                    <a:pt x="423392" y="114198"/>
                  </a:lnTo>
                  <a:lnTo>
                    <a:pt x="423392" y="109588"/>
                  </a:lnTo>
                  <a:lnTo>
                    <a:pt x="410006" y="109588"/>
                  </a:lnTo>
                  <a:lnTo>
                    <a:pt x="410006" y="132829"/>
                  </a:lnTo>
                  <a:lnTo>
                    <a:pt x="413715" y="132829"/>
                  </a:lnTo>
                  <a:lnTo>
                    <a:pt x="413715" y="123799"/>
                  </a:lnTo>
                  <a:lnTo>
                    <a:pt x="418185" y="123799"/>
                  </a:lnTo>
                  <a:lnTo>
                    <a:pt x="418185" y="124167"/>
                  </a:lnTo>
                  <a:lnTo>
                    <a:pt x="418376" y="124714"/>
                  </a:lnTo>
                  <a:lnTo>
                    <a:pt x="418553" y="124904"/>
                  </a:lnTo>
                  <a:lnTo>
                    <a:pt x="423633" y="132651"/>
                  </a:lnTo>
                  <a:lnTo>
                    <a:pt x="428231" y="132651"/>
                  </a:lnTo>
                  <a:close/>
                </a:path>
                <a:path w="438150" h="140335">
                  <a:moveTo>
                    <a:pt x="437527" y="121208"/>
                  </a:moveTo>
                  <a:lnTo>
                    <a:pt x="436105" y="114198"/>
                  </a:lnTo>
                  <a:lnTo>
                    <a:pt x="436041" y="113919"/>
                  </a:lnTo>
                  <a:lnTo>
                    <a:pt x="435521" y="113093"/>
                  </a:lnTo>
                  <a:lnTo>
                    <a:pt x="433997" y="110871"/>
                  </a:lnTo>
                  <a:lnTo>
                    <a:pt x="433997" y="112903"/>
                  </a:lnTo>
                  <a:lnTo>
                    <a:pt x="433997" y="129692"/>
                  </a:lnTo>
                  <a:lnTo>
                    <a:pt x="427113" y="136525"/>
                  </a:lnTo>
                  <a:lnTo>
                    <a:pt x="410006" y="136525"/>
                  </a:lnTo>
                  <a:lnTo>
                    <a:pt x="403110" y="129692"/>
                  </a:lnTo>
                  <a:lnTo>
                    <a:pt x="403110" y="112725"/>
                  </a:lnTo>
                  <a:lnTo>
                    <a:pt x="410006" y="105892"/>
                  </a:lnTo>
                  <a:lnTo>
                    <a:pt x="427113" y="105892"/>
                  </a:lnTo>
                  <a:lnTo>
                    <a:pt x="433997" y="112903"/>
                  </a:lnTo>
                  <a:lnTo>
                    <a:pt x="433997" y="110871"/>
                  </a:lnTo>
                  <a:lnTo>
                    <a:pt x="431990" y="107924"/>
                  </a:lnTo>
                  <a:lnTo>
                    <a:pt x="428993" y="105892"/>
                  </a:lnTo>
                  <a:lnTo>
                    <a:pt x="425958" y="103886"/>
                  </a:lnTo>
                  <a:lnTo>
                    <a:pt x="418553" y="102387"/>
                  </a:lnTo>
                  <a:lnTo>
                    <a:pt x="411200" y="103886"/>
                  </a:lnTo>
                  <a:lnTo>
                    <a:pt x="405168" y="107924"/>
                  </a:lnTo>
                  <a:lnTo>
                    <a:pt x="401078" y="113919"/>
                  </a:lnTo>
                  <a:lnTo>
                    <a:pt x="399580" y="121208"/>
                  </a:lnTo>
                  <a:lnTo>
                    <a:pt x="401078" y="128587"/>
                  </a:lnTo>
                  <a:lnTo>
                    <a:pt x="405168" y="134569"/>
                  </a:lnTo>
                  <a:lnTo>
                    <a:pt x="411200" y="138569"/>
                  </a:lnTo>
                  <a:lnTo>
                    <a:pt x="418553" y="140030"/>
                  </a:lnTo>
                  <a:lnTo>
                    <a:pt x="425919" y="138569"/>
                  </a:lnTo>
                  <a:lnTo>
                    <a:pt x="428993" y="136525"/>
                  </a:lnTo>
                  <a:lnTo>
                    <a:pt x="431952" y="134569"/>
                  </a:lnTo>
                  <a:lnTo>
                    <a:pt x="436029" y="128587"/>
                  </a:lnTo>
                  <a:lnTo>
                    <a:pt x="437527" y="121208"/>
                  </a:lnTo>
                  <a:close/>
                </a:path>
              </a:pathLst>
            </a:custGeom>
            <a:solidFill>
              <a:srgbClr val="001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50"/>
            <a:ext cx="9144000" cy="735330"/>
          </a:xfrm>
          <a:custGeom>
            <a:avLst/>
            <a:gdLst/>
            <a:ahLst/>
            <a:cxnLst/>
            <a:rect l="l" t="t" r="r" b="b"/>
            <a:pathLst>
              <a:path w="9144000" h="735330">
                <a:moveTo>
                  <a:pt x="9144000" y="0"/>
                </a:moveTo>
                <a:lnTo>
                  <a:pt x="0" y="0"/>
                </a:lnTo>
                <a:lnTo>
                  <a:pt x="0" y="735152"/>
                </a:lnTo>
                <a:lnTo>
                  <a:pt x="9144000" y="73515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3390" y="104343"/>
            <a:ext cx="5976137" cy="470179"/>
          </a:xfrm>
          <a:prstGeom prst="rect">
            <a:avLst/>
          </a:prstGeom>
        </p:spPr>
        <p:txBody>
          <a:bodyPr vert="horz" wrap="square" lIns="0" tIns="99872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es-ES" sz="2400">
                <a:solidFill>
                  <a:srgbClr val="FFFFFF"/>
                </a:solidFill>
              </a:rPr>
              <a:t>Conectores AX0 sin herramientas</a:t>
            </a:r>
            <a:endParaRPr lang="es-ES" sz="2400" dirty="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638" y="945682"/>
            <a:ext cx="8746434" cy="368653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s-ES" spc="-25" smtClean="0"/>
              <a:t>2</a:t>
            </a:fld>
            <a:endParaRPr lang="es-ES"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/>
              <a:t>©</a:t>
            </a:r>
            <a:r>
              <a:rPr lang="en-US" spc="5"/>
              <a:t> </a:t>
            </a:r>
            <a:r>
              <a:rPr lang="en-US" spc="-10"/>
              <a:t>Copyright</a:t>
            </a:r>
            <a:r>
              <a:rPr lang="en-US" spc="10"/>
              <a:t> </a:t>
            </a:r>
            <a:r>
              <a:rPr lang="en-US"/>
              <a:t>Leviton</a:t>
            </a:r>
            <a:r>
              <a:rPr lang="en-US" spc="5"/>
              <a:t> </a:t>
            </a:r>
            <a:r>
              <a:rPr lang="en-US" spc="-10"/>
              <a:t>Manufacturing</a:t>
            </a:r>
            <a:r>
              <a:rPr lang="en-US" spc="10"/>
              <a:t> </a:t>
            </a:r>
            <a:r>
              <a:rPr lang="en-US"/>
              <a:t>Co.,</a:t>
            </a:r>
            <a:r>
              <a:rPr lang="en-US" spc="15"/>
              <a:t> </a:t>
            </a:r>
            <a:r>
              <a:rPr lang="en-US" spc="-20"/>
              <a:t>Inc.</a:t>
            </a:r>
            <a:endParaRPr lang="en-US" spc="-20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/>
              <a:t>LEVITON</a:t>
            </a:r>
            <a:r>
              <a:rPr lang="en-US" spc="-15"/>
              <a:t> </a:t>
            </a:r>
            <a:r>
              <a:rPr lang="en-US" spc="-10"/>
              <a:t>CONFIDENTIAL</a:t>
            </a:r>
            <a:r>
              <a:rPr lang="en-US" spc="-5"/>
              <a:t> </a:t>
            </a:r>
            <a:r>
              <a:rPr lang="en-US"/>
              <a:t>– </a:t>
            </a:r>
            <a:r>
              <a:rPr lang="en-US" spc="-10"/>
              <a:t>Internal </a:t>
            </a:r>
            <a:r>
              <a:rPr lang="en-US"/>
              <a:t>Use Only</a:t>
            </a:r>
            <a:r>
              <a:rPr lang="en-US" spc="-5"/>
              <a:t> </a:t>
            </a:r>
            <a:r>
              <a:rPr lang="en-US"/>
              <a:t>– Do</a:t>
            </a:r>
            <a:r>
              <a:rPr lang="en-US" spc="5"/>
              <a:t> </a:t>
            </a:r>
            <a:r>
              <a:rPr lang="en-US"/>
              <a:t>Not</a:t>
            </a:r>
            <a:r>
              <a:rPr lang="en-US" spc="-10"/>
              <a:t> </a:t>
            </a:r>
            <a:r>
              <a:rPr lang="en-US"/>
              <a:t>Print</a:t>
            </a:r>
            <a:r>
              <a:rPr lang="en-US" spc="-10"/>
              <a:t> </a:t>
            </a:r>
            <a:r>
              <a:rPr lang="en-US"/>
              <a:t>or</a:t>
            </a:r>
            <a:r>
              <a:rPr lang="en-US" spc="-10"/>
              <a:t> </a:t>
            </a:r>
            <a:r>
              <a:rPr lang="en-US"/>
              <a:t>Distribute</a:t>
            </a:r>
            <a:r>
              <a:rPr lang="en-US" spc="-5"/>
              <a:t> </a:t>
            </a:r>
            <a:r>
              <a:rPr lang="en-US" spc="-10"/>
              <a:t>Electronically</a:t>
            </a:r>
            <a:endParaRPr lang="en-US" spc="-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6200" y="-171450"/>
            <a:ext cx="9141332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769" y="4766722"/>
            <a:ext cx="889736" cy="2928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"/>
            <a:ext cx="9144000" cy="735330"/>
          </a:xfrm>
          <a:custGeom>
            <a:avLst/>
            <a:gdLst/>
            <a:ahLst/>
            <a:cxnLst/>
            <a:rect l="l" t="t" r="r" b="b"/>
            <a:pathLst>
              <a:path w="9144000" h="735330">
                <a:moveTo>
                  <a:pt x="9144000" y="0"/>
                </a:moveTo>
                <a:lnTo>
                  <a:pt x="0" y="0"/>
                </a:lnTo>
                <a:lnTo>
                  <a:pt x="0" y="735152"/>
                </a:lnTo>
                <a:lnTo>
                  <a:pt x="9144000" y="735152"/>
                </a:lnTo>
                <a:lnTo>
                  <a:pt x="9144000" y="0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04343"/>
            <a:ext cx="5976137" cy="470179"/>
          </a:xfrm>
          <a:prstGeom prst="rect">
            <a:avLst/>
          </a:prstGeom>
        </p:spPr>
        <p:txBody>
          <a:bodyPr vert="horz" wrap="square" lIns="0" tIns="99872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solidFill>
                  <a:srgbClr val="FFFFFF"/>
                </a:solidFill>
              </a:rPr>
              <a:t>Conectores sin herramientas AX0 UTP</a:t>
            </a:r>
            <a:endParaRPr sz="2400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39" y="781609"/>
            <a:ext cx="9114282" cy="439559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"/>
            <a:ext cx="9144000" cy="5059680"/>
            <a:chOff x="0" y="50"/>
            <a:chExt cx="9144000" cy="50596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2769" y="4766722"/>
              <a:ext cx="889736" cy="29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"/>
              <a:ext cx="9144000" cy="735330"/>
            </a:xfrm>
            <a:custGeom>
              <a:avLst/>
              <a:gdLst/>
              <a:ahLst/>
              <a:cxnLst/>
              <a:rect l="l" t="t" r="r" b="b"/>
              <a:pathLst>
                <a:path w="9144000" h="735330">
                  <a:moveTo>
                    <a:pt x="9144000" y="0"/>
                  </a:moveTo>
                  <a:lnTo>
                    <a:pt x="0" y="0"/>
                  </a:lnTo>
                  <a:lnTo>
                    <a:pt x="0" y="735152"/>
                  </a:lnTo>
                  <a:lnTo>
                    <a:pt x="9144000" y="7351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F7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90" y="104343"/>
            <a:ext cx="6985610" cy="471077"/>
          </a:xfrm>
          <a:prstGeom prst="rect">
            <a:avLst/>
          </a:prstGeom>
        </p:spPr>
        <p:txBody>
          <a:bodyPr vert="horz" wrap="square" lIns="0" tIns="10076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solidFill>
                  <a:srgbClr val="FFFFFF"/>
                </a:solidFill>
              </a:rPr>
              <a:t>Conectores blindados AX0 sin herramientas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78277"/>
            <a:ext cx="9143999" cy="424649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44" y="998569"/>
            <a:ext cx="4348480" cy="3237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89710">
              <a:lnSpc>
                <a:spcPct val="127499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001D68"/>
                </a:solidFill>
                <a:latin typeface="Arial"/>
                <a:cs typeface="Arial"/>
              </a:rPr>
              <a:t>Sistema común y acabado Unificado</a:t>
            </a:r>
          </a:p>
          <a:p>
            <a:pPr marL="298450" marR="1489710" indent="-285750">
              <a:lnSpc>
                <a:spcPct val="1274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No se requieren herramientas específicas</a:t>
            </a:r>
          </a:p>
          <a:p>
            <a:pPr marL="298450" marR="1489710" indent="-285750">
              <a:lnSpc>
                <a:spcPct val="1274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Método de terminación  común para todos los conectores (Cat 6/6A UTP y blindado) </a:t>
            </a:r>
            <a:r>
              <a:rPr sz="1600" spc="-10" dirty="0">
                <a:solidFill>
                  <a:srgbClr val="535558"/>
                </a:solidFill>
                <a:latin typeface="Arial"/>
                <a:cs typeface="Arial"/>
              </a:rPr>
              <a:t>	</a:t>
            </a:r>
            <a:endParaRPr sz="16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05"/>
              </a:spcBef>
              <a:buClr>
                <a:srgbClr val="76B800"/>
              </a:buClr>
              <a:buSzPct val="108333"/>
              <a:buChar char="•"/>
              <a:tabLst>
                <a:tab pos="184150" algn="l"/>
              </a:tabLst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Terminación fácil y sencilla</a:t>
            </a:r>
          </a:p>
          <a:p>
            <a:pPr marL="184150" indent="-171450">
              <a:lnSpc>
                <a:spcPct val="100000"/>
              </a:lnSpc>
              <a:spcBef>
                <a:spcPts val="805"/>
              </a:spcBef>
              <a:buClr>
                <a:srgbClr val="76B800"/>
              </a:buClr>
              <a:buSzPct val="108333"/>
              <a:buChar char="•"/>
              <a:tabLst>
                <a:tab pos="184150" algn="l"/>
              </a:tabLst>
            </a:pPr>
            <a:r>
              <a:rPr lang="es-ES" sz="1600" dirty="0">
                <a:solidFill>
                  <a:srgbClr val="535558"/>
                </a:solidFill>
                <a:latin typeface="Arial"/>
                <a:cs typeface="Arial"/>
              </a:rPr>
              <a:t>Reduce la curva de aprendizaje del instalador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41566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77392" y="502665"/>
            <a:ext cx="323260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dirty="0">
                <a:solidFill>
                  <a:srgbClr val="76B800"/>
                </a:solidFill>
                <a:latin typeface="Arial"/>
                <a:cs typeface="Arial"/>
              </a:rPr>
              <a:t>Terminación unificada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72759" y="973734"/>
            <a:ext cx="3215640" cy="3496310"/>
            <a:chOff x="5572759" y="973734"/>
            <a:chExt cx="3215640" cy="3496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759" y="973734"/>
              <a:ext cx="909980" cy="10200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3957" y="1993772"/>
              <a:ext cx="1620520" cy="1809750"/>
            </a:xfrm>
            <a:custGeom>
              <a:avLst/>
              <a:gdLst/>
              <a:ahLst/>
              <a:cxnLst/>
              <a:rect l="l" t="t" r="r" b="b"/>
              <a:pathLst>
                <a:path w="1620520" h="1809750">
                  <a:moveTo>
                    <a:pt x="13842" y="0"/>
                  </a:moveTo>
                  <a:lnTo>
                    <a:pt x="0" y="1809623"/>
                  </a:lnTo>
                </a:path>
                <a:path w="1620520" h="1809750">
                  <a:moveTo>
                    <a:pt x="12700" y="520191"/>
                  </a:moveTo>
                  <a:lnTo>
                    <a:pt x="1608963" y="510666"/>
                  </a:lnTo>
                </a:path>
                <a:path w="1620520" h="1809750">
                  <a:moveTo>
                    <a:pt x="3682" y="1798192"/>
                  </a:moveTo>
                  <a:lnTo>
                    <a:pt x="1620012" y="1798192"/>
                  </a:lnTo>
                </a:path>
              </a:pathLst>
            </a:custGeom>
            <a:ln w="6350">
              <a:solidFill>
                <a:srgbClr val="5355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422" y="1907806"/>
              <a:ext cx="1143000" cy="12015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2920" y="1907768"/>
              <a:ext cx="1143000" cy="11931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8422" y="3282314"/>
              <a:ext cx="1143000" cy="1187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5018" y="3288017"/>
              <a:ext cx="1143000" cy="118143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5113" y="2375408"/>
            <a:ext cx="85851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001D68"/>
                </a:solidFill>
                <a:latin typeface="Arial"/>
                <a:cs typeface="Arial"/>
              </a:rPr>
              <a:t>Cat</a:t>
            </a:r>
            <a:r>
              <a:rPr sz="800" b="1" spc="-15" dirty="0">
                <a:solidFill>
                  <a:srgbClr val="001D68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001D68"/>
                </a:solidFill>
                <a:latin typeface="Arial"/>
                <a:cs typeface="Arial"/>
              </a:rPr>
              <a:t>6A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01D68"/>
                </a:solidFill>
                <a:latin typeface="Arial"/>
                <a:cs typeface="Arial"/>
              </a:rPr>
              <a:t>UTP</a:t>
            </a:r>
            <a:r>
              <a:rPr sz="800" spc="-20" dirty="0">
                <a:solidFill>
                  <a:srgbClr val="001D6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1D68"/>
                </a:solidFill>
                <a:latin typeface="Arial"/>
                <a:cs typeface="Arial"/>
              </a:rPr>
              <a:t>and </a:t>
            </a:r>
            <a:r>
              <a:rPr sz="800" spc="-10" dirty="0">
                <a:solidFill>
                  <a:srgbClr val="001D68"/>
                </a:solidFill>
                <a:latin typeface="Arial"/>
                <a:cs typeface="Arial"/>
              </a:rPr>
              <a:t>Shielded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86350" y="3653790"/>
            <a:ext cx="8540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001D68"/>
                </a:solidFill>
                <a:latin typeface="Arial"/>
                <a:cs typeface="Arial"/>
              </a:rPr>
              <a:t>Cat</a:t>
            </a:r>
            <a:r>
              <a:rPr sz="800" b="1" spc="-10" dirty="0">
                <a:solidFill>
                  <a:srgbClr val="001D68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001D68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dirty="0">
                <a:solidFill>
                  <a:srgbClr val="001D68"/>
                </a:solidFill>
                <a:latin typeface="Arial"/>
                <a:cs typeface="Arial"/>
              </a:rPr>
              <a:t>UTP</a:t>
            </a:r>
            <a:r>
              <a:rPr sz="800" spc="-20" dirty="0">
                <a:solidFill>
                  <a:srgbClr val="001D6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1D68"/>
                </a:solidFill>
                <a:latin typeface="Arial"/>
                <a:cs typeface="Arial"/>
              </a:rPr>
              <a:t>and</a:t>
            </a:r>
            <a:r>
              <a:rPr sz="800" spc="-5" dirty="0">
                <a:solidFill>
                  <a:srgbClr val="001D6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1D68"/>
                </a:solidFill>
                <a:latin typeface="Arial"/>
                <a:cs typeface="Arial"/>
              </a:rPr>
              <a:t>Shielded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995298"/>
            <a:ext cx="4361815" cy="164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Leviton</a:t>
            </a:r>
            <a:r>
              <a:rPr sz="2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IDC</a:t>
            </a:r>
            <a:endParaRPr sz="2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Clr>
                <a:srgbClr val="76B800"/>
              </a:buClr>
              <a:buSzPct val="108333"/>
              <a:buChar char="•"/>
              <a:tabLst>
                <a:tab pos="184150" algn="l"/>
              </a:tabLst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Garantiza un rendimiento óptimo</a:t>
            </a: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Clr>
                <a:srgbClr val="76B800"/>
              </a:buClr>
              <a:buSzPct val="108333"/>
              <a:buChar char="•"/>
              <a:tabLst>
                <a:tab pos="184150" algn="l"/>
              </a:tabLst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Facilidad de instalación con poca fuerza de cierre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665773"/>
            <a:ext cx="4070808" cy="188256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400" b="1" dirty="0">
                <a:solidFill>
                  <a:srgbClr val="001F5F"/>
                </a:solidFill>
                <a:latin typeface="Arial"/>
                <a:cs typeface="Arial"/>
              </a:rPr>
              <a:t>Púas robustas</a:t>
            </a:r>
          </a:p>
          <a:p>
            <a:pPr marL="298450" indent="-285750">
              <a:lnSpc>
                <a:spcPct val="100000"/>
              </a:lnSpc>
              <a:spcBef>
                <a:spcPts val="7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Protección mejorada de las púas</a:t>
            </a:r>
          </a:p>
          <a:p>
            <a:pPr marL="298450" indent="-285750">
              <a:lnSpc>
                <a:spcPct val="100000"/>
              </a:lnSpc>
              <a:spcBef>
                <a:spcPts val="7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Garantizar la longevidad del sistema</a:t>
            </a:r>
          </a:p>
          <a:p>
            <a:pPr marL="298450" indent="-285750">
              <a:lnSpc>
                <a:spcPct val="100000"/>
              </a:lnSpc>
              <a:spcBef>
                <a:spcPts val="7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35558"/>
                </a:solidFill>
                <a:latin typeface="Arial"/>
                <a:cs typeface="Arial"/>
              </a:rPr>
              <a:t>Prolonga la vida útil de los conectores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40708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577392" y="502665"/>
            <a:ext cx="323260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dirty="0">
                <a:solidFill>
                  <a:srgbClr val="76B800"/>
                </a:solidFill>
                <a:latin typeface="Arial"/>
                <a:cs typeface="Arial"/>
              </a:rPr>
              <a:t>Longevidad del sistema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079" y="873252"/>
            <a:ext cx="8179434" cy="2098675"/>
            <a:chOff x="81079" y="873252"/>
            <a:chExt cx="8179434" cy="20986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9" y="873252"/>
              <a:ext cx="1016888" cy="1016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2167" y="873252"/>
              <a:ext cx="2098166" cy="20981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62167" y="1479804"/>
              <a:ext cx="848360" cy="214629"/>
            </a:xfrm>
            <a:custGeom>
              <a:avLst/>
              <a:gdLst/>
              <a:ahLst/>
              <a:cxnLst/>
              <a:rect l="l" t="t" r="r" b="b"/>
              <a:pathLst>
                <a:path w="848359" h="214630">
                  <a:moveTo>
                    <a:pt x="0" y="0"/>
                  </a:moveTo>
                  <a:lnTo>
                    <a:pt x="848106" y="0"/>
                  </a:lnTo>
                </a:path>
                <a:path w="848359" h="214630">
                  <a:moveTo>
                    <a:pt x="809371" y="214503"/>
                  </a:moveTo>
                  <a:lnTo>
                    <a:pt x="809371" y="7238"/>
                  </a:lnTo>
                </a:path>
              </a:pathLst>
            </a:custGeom>
            <a:ln w="28575">
              <a:solidFill>
                <a:srgbClr val="00AF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04790" y="1411681"/>
            <a:ext cx="7118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5558"/>
                </a:solidFill>
                <a:latin typeface="Arial"/>
                <a:cs typeface="Arial"/>
              </a:rPr>
              <a:t>Patented</a:t>
            </a:r>
            <a:r>
              <a:rPr sz="900" spc="-5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35558"/>
                </a:solidFill>
                <a:latin typeface="Arial"/>
                <a:cs typeface="Arial"/>
              </a:rPr>
              <a:t>IDC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67666" y="3193046"/>
            <a:ext cx="2190750" cy="1424305"/>
            <a:chOff x="5967666" y="3193046"/>
            <a:chExt cx="2190750" cy="142430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879" y="3193046"/>
              <a:ext cx="1751964" cy="14237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81953" y="3585083"/>
              <a:ext cx="848360" cy="402590"/>
            </a:xfrm>
            <a:custGeom>
              <a:avLst/>
              <a:gdLst/>
              <a:ahLst/>
              <a:cxnLst/>
              <a:rect l="l" t="t" r="r" b="b"/>
              <a:pathLst>
                <a:path w="848359" h="402589">
                  <a:moveTo>
                    <a:pt x="0" y="0"/>
                  </a:moveTo>
                  <a:lnTo>
                    <a:pt x="0" y="402005"/>
                  </a:lnTo>
                </a:path>
                <a:path w="848359" h="402589">
                  <a:moveTo>
                    <a:pt x="0" y="402005"/>
                  </a:moveTo>
                  <a:lnTo>
                    <a:pt x="847978" y="402005"/>
                  </a:lnTo>
                </a:path>
              </a:pathLst>
            </a:custGeom>
            <a:ln w="28575">
              <a:solidFill>
                <a:srgbClr val="00AF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36489" y="3279394"/>
            <a:ext cx="640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5558"/>
                </a:solidFill>
                <a:latin typeface="Arial"/>
                <a:cs typeface="Arial"/>
              </a:rPr>
              <a:t>Robust</a:t>
            </a:r>
            <a:r>
              <a:rPr sz="900" spc="-4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535558"/>
                </a:solidFill>
                <a:latin typeface="Arial"/>
                <a:cs typeface="Arial"/>
              </a:rPr>
              <a:t>Tine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39184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77392" y="346334"/>
            <a:ext cx="4528008" cy="3423373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000" dirty="0">
                <a:solidFill>
                  <a:srgbClr val="76B800"/>
                </a:solidFill>
                <a:latin typeface="Arial"/>
                <a:cs typeface="Arial"/>
              </a:rPr>
              <a:t>Rendimiento avanzado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400" b="1" dirty="0">
                <a:solidFill>
                  <a:srgbClr val="001D68"/>
                </a:solidFill>
                <a:latin typeface="Arial"/>
                <a:cs typeface="Arial"/>
              </a:rPr>
              <a:t>Puertos aislantes de ruido para Cat 6A UTP</a:t>
            </a: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Diseño exclusivo patentado de </a:t>
            </a:r>
            <a:r>
              <a:rPr lang="es-ES" sz="2000" dirty="0" err="1">
                <a:solidFill>
                  <a:srgbClr val="535558"/>
                </a:solidFill>
                <a:latin typeface="Arial"/>
                <a:cs typeface="Arial"/>
              </a:rPr>
              <a:t>Leviton</a:t>
            </a:r>
            <a:endParaRPr lang="es-ES" sz="2000" dirty="0">
              <a:solidFill>
                <a:srgbClr val="535558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Suprime la diafonía externa
Mismos colores para el cuerpo y el puerto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9566" y="2893758"/>
            <a:ext cx="2641600" cy="1793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4216" y="974344"/>
            <a:ext cx="1519555" cy="15974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392" y="1838165"/>
            <a:ext cx="4375608" cy="206338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290"/>
              </a:spcBef>
              <a:buClr>
                <a:srgbClr val="76B800"/>
              </a:buClr>
              <a:buSzPct val="110000"/>
              <a:buFont typeface="Arial"/>
              <a:buChar char="•"/>
              <a:tabLst>
                <a:tab pos="184785" algn="l"/>
              </a:tabLst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Facilidad de terminación de cable blindado</a:t>
            </a:r>
          </a:p>
          <a:p>
            <a:pPr marL="184785" indent="-172085">
              <a:lnSpc>
                <a:spcPct val="100000"/>
              </a:lnSpc>
              <a:spcBef>
                <a:spcPts val="1290"/>
              </a:spcBef>
              <a:buClr>
                <a:srgbClr val="76B800"/>
              </a:buClr>
              <a:buSzPct val="110000"/>
              <a:buFont typeface="Arial"/>
              <a:buChar char="•"/>
              <a:tabLst>
                <a:tab pos="184785" algn="l"/>
              </a:tabLst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Garantía de terminación blindada segura</a:t>
            </a:r>
            <a:endParaRPr sz="20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500"/>
              </a:spcBef>
              <a:buClr>
                <a:srgbClr val="76B800"/>
              </a:buClr>
              <a:buSzPct val="110000"/>
              <a:buChar char="•"/>
              <a:tabLst>
                <a:tab pos="184785" algn="l"/>
              </a:tabLst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Contacto de pantalla de 360 grados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40708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77392" y="346334"/>
            <a:ext cx="5551805" cy="1384353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000" dirty="0">
                <a:solidFill>
                  <a:srgbClr val="76B800"/>
                </a:solidFill>
                <a:latin typeface="Arial"/>
                <a:cs typeface="Arial"/>
              </a:rPr>
              <a:t>Rendimiento avanzado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400" b="1" dirty="0">
                <a:solidFill>
                  <a:srgbClr val="001D68"/>
                </a:solidFill>
                <a:latin typeface="Arial"/>
                <a:cs typeface="Arial"/>
              </a:rPr>
              <a:t>Lengüeta de drenaje con muescas de palanca para conector blindado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0069" y="1307211"/>
            <a:ext cx="2639695" cy="3148330"/>
            <a:chOff x="5890069" y="1307211"/>
            <a:chExt cx="2639695" cy="31483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1325" y="2843923"/>
              <a:ext cx="1624583" cy="1611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8029" y="1307211"/>
              <a:ext cx="2201418" cy="1536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04357" y="1960244"/>
              <a:ext cx="548005" cy="240665"/>
            </a:xfrm>
            <a:custGeom>
              <a:avLst/>
              <a:gdLst/>
              <a:ahLst/>
              <a:cxnLst/>
              <a:rect l="l" t="t" r="r" b="b"/>
              <a:pathLst>
                <a:path w="548004" h="240664">
                  <a:moveTo>
                    <a:pt x="54737" y="0"/>
                  </a:moveTo>
                  <a:lnTo>
                    <a:pt x="547877" y="0"/>
                  </a:lnTo>
                </a:path>
                <a:path w="548004" h="240664">
                  <a:moveTo>
                    <a:pt x="0" y="0"/>
                  </a:moveTo>
                  <a:lnTo>
                    <a:pt x="0" y="240537"/>
                  </a:lnTo>
                </a:path>
              </a:pathLst>
            </a:custGeom>
            <a:ln w="28575">
              <a:solidFill>
                <a:srgbClr val="00AF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26151" y="2273300"/>
            <a:ext cx="73025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dirty="0">
                <a:solidFill>
                  <a:srgbClr val="535558"/>
                </a:solidFill>
                <a:latin typeface="Arial"/>
                <a:cs typeface="Arial"/>
              </a:rPr>
              <a:t>Lengüeta de alambre de drenaje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104343"/>
            <a:ext cx="39184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Características de AX0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77392" y="346334"/>
            <a:ext cx="5668010" cy="3502882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000" dirty="0">
                <a:solidFill>
                  <a:srgbClr val="76B800"/>
                </a:solidFill>
                <a:latin typeface="Arial"/>
                <a:cs typeface="Arial"/>
              </a:rPr>
              <a:t>Rendimiento de </a:t>
            </a:r>
            <a:r>
              <a:rPr lang="es-ES" sz="2000" dirty="0" err="1">
                <a:solidFill>
                  <a:srgbClr val="76B800"/>
                </a:solidFill>
                <a:latin typeface="Arial"/>
                <a:cs typeface="Arial"/>
              </a:rPr>
              <a:t>PoE</a:t>
            </a:r>
            <a:endParaRPr lang="es-ES" sz="2000" dirty="0">
              <a:solidFill>
                <a:srgbClr val="76B8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es-ES" sz="2400" b="1" dirty="0">
                <a:solidFill>
                  <a:srgbClr val="001D68"/>
                </a:solidFill>
                <a:latin typeface="Arial"/>
                <a:cs typeface="Arial"/>
              </a:rPr>
              <a:t>Soporta </a:t>
            </a:r>
            <a:r>
              <a:rPr lang="es-ES" sz="2400" b="1" dirty="0" err="1">
                <a:solidFill>
                  <a:srgbClr val="001D68"/>
                </a:solidFill>
                <a:latin typeface="Arial"/>
                <a:cs typeface="Arial"/>
              </a:rPr>
              <a:t>PoE</a:t>
            </a:r>
            <a:r>
              <a:rPr lang="es-ES" sz="2400" b="1" dirty="0">
                <a:solidFill>
                  <a:srgbClr val="001D68"/>
                </a:solidFill>
                <a:latin typeface="Arial"/>
                <a:cs typeface="Arial"/>
              </a:rPr>
              <a:t> de 100W</a:t>
            </a:r>
          </a:p>
          <a:p>
            <a:pPr marL="355600" indent="-342900">
              <a:spcBef>
                <a:spcPts val="1335"/>
              </a:spcBef>
              <a:buFont typeface="Arial" panose="020B0604020202020204" pitchFamily="34" charset="0"/>
              <a:buChar char="•"/>
            </a:pPr>
            <a:r>
              <a:rPr lang="es-ES" sz="2000" spc="-10" dirty="0">
                <a:solidFill>
                  <a:srgbClr val="535558"/>
                </a:solidFill>
                <a:latin typeface="Arial"/>
                <a:cs typeface="Arial"/>
              </a:rPr>
              <a:t>Verificado para cumplir</a:t>
            </a:r>
            <a:r>
              <a:rPr sz="2000" dirty="0">
                <a:solidFill>
                  <a:srgbClr val="535558"/>
                </a:solidFill>
                <a:latin typeface="Arial"/>
                <a:cs typeface="Arial"/>
              </a:rPr>
              <a:t>IEC</a:t>
            </a:r>
            <a:r>
              <a:rPr sz="2000" spc="-15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35558"/>
                </a:solidFill>
                <a:latin typeface="Arial"/>
                <a:cs typeface="Arial"/>
              </a:rPr>
              <a:t>60512</a:t>
            </a:r>
            <a:r>
              <a:rPr sz="2000" dirty="0">
                <a:solidFill>
                  <a:srgbClr val="535558"/>
                </a:solidFill>
                <a:latin typeface="Cambria Math"/>
                <a:cs typeface="Cambria Math"/>
              </a:rPr>
              <a:t>‐</a:t>
            </a:r>
            <a:r>
              <a:rPr sz="2000" dirty="0">
                <a:solidFill>
                  <a:srgbClr val="535558"/>
                </a:solidFill>
                <a:latin typeface="Arial"/>
                <a:cs typeface="Arial"/>
              </a:rPr>
              <a:t>99</a:t>
            </a:r>
            <a:r>
              <a:rPr sz="2000" dirty="0">
                <a:solidFill>
                  <a:srgbClr val="535558"/>
                </a:solidFill>
                <a:latin typeface="Cambria Math"/>
                <a:cs typeface="Cambria Math"/>
              </a:rPr>
              <a:t>‐</a:t>
            </a:r>
            <a:r>
              <a:rPr sz="2000" dirty="0">
                <a:solidFill>
                  <a:srgbClr val="535558"/>
                </a:solidFill>
                <a:latin typeface="Arial"/>
                <a:cs typeface="Arial"/>
              </a:rPr>
              <a:t>002</a:t>
            </a:r>
            <a:r>
              <a:rPr sz="2000" spc="-4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rgbClr val="535558"/>
                </a:solidFill>
                <a:latin typeface="Arial"/>
                <a:cs typeface="Arial"/>
              </a:rPr>
              <a:t> </a:t>
            </a: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soportar IEEE 802.3bt Tipo 4</a:t>
            </a:r>
          </a:p>
          <a:p>
            <a:pPr marL="355600" indent="-342900">
              <a:spcBef>
                <a:spcPts val="1335"/>
              </a:spcBef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  <a:p>
            <a:pPr marL="52768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Cuerpo metálico robusto para blindado</a:t>
            </a:r>
          </a:p>
          <a:p>
            <a:pPr marL="52768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535558"/>
              </a:solidFill>
              <a:latin typeface="Arial"/>
              <a:cs typeface="Arial"/>
            </a:endParaRPr>
          </a:p>
          <a:p>
            <a:pPr marL="52768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Diseño único de puerto </a:t>
            </a:r>
            <a:r>
              <a:rPr lang="es-ES" sz="2000" dirty="0" err="1">
                <a:solidFill>
                  <a:srgbClr val="535558"/>
                </a:solidFill>
                <a:latin typeface="Arial"/>
                <a:cs typeface="Arial"/>
              </a:rPr>
              <a:t>Leviton</a:t>
            </a:r>
            <a:r>
              <a:rPr lang="es-ES" sz="2000" dirty="0">
                <a:solidFill>
                  <a:srgbClr val="535558"/>
                </a:solidFill>
                <a:latin typeface="Arial"/>
                <a:cs typeface="Arial"/>
              </a:rPr>
              <a:t> para Cat 6A UTP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3477" y="2789643"/>
            <a:ext cx="1922018" cy="1643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4155" y="940435"/>
            <a:ext cx="1831339" cy="16728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spc="-10" dirty="0"/>
              <a:t>Copyright</a:t>
            </a:r>
            <a:r>
              <a:rPr spc="10" dirty="0"/>
              <a:t> </a:t>
            </a:r>
            <a:r>
              <a:rPr dirty="0"/>
              <a:t>Leviton</a:t>
            </a:r>
            <a:r>
              <a:rPr spc="5" dirty="0"/>
              <a:t> </a:t>
            </a:r>
            <a:r>
              <a:rPr spc="-10" dirty="0"/>
              <a:t>Manufacturing</a:t>
            </a:r>
            <a:r>
              <a:rPr spc="10" dirty="0"/>
              <a:t> </a:t>
            </a:r>
            <a:r>
              <a:rPr dirty="0"/>
              <a:t>Co.,</a:t>
            </a:r>
            <a:r>
              <a:rPr spc="15" dirty="0"/>
              <a:t> </a:t>
            </a:r>
            <a:r>
              <a:rPr spc="-20" dirty="0"/>
              <a:t>Inc.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LEVITON</a:t>
            </a:r>
            <a:r>
              <a:rPr spc="-15" dirty="0"/>
              <a:t> </a:t>
            </a:r>
            <a:r>
              <a:rPr spc="-10" dirty="0"/>
              <a:t>CONFIDENTIAL</a:t>
            </a:r>
            <a:r>
              <a:rPr spc="-5" dirty="0"/>
              <a:t> </a:t>
            </a:r>
            <a:r>
              <a:rPr dirty="0"/>
              <a:t>– </a:t>
            </a:r>
            <a:r>
              <a:rPr spc="-10" dirty="0"/>
              <a:t>Internal </a:t>
            </a:r>
            <a:r>
              <a:rPr dirty="0"/>
              <a:t>Use Only</a:t>
            </a:r>
            <a:r>
              <a:rPr spc="-5" dirty="0"/>
              <a:t> </a:t>
            </a:r>
            <a:r>
              <a:rPr dirty="0"/>
              <a:t>– Do</a:t>
            </a:r>
            <a:r>
              <a:rPr spc="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Print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Distribute</a:t>
            </a:r>
            <a:r>
              <a:rPr spc="-5" dirty="0"/>
              <a:t> </a:t>
            </a:r>
            <a:r>
              <a:rPr spc="-10" dirty="0"/>
              <a:t>Electronically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1709</Words>
  <Application>Microsoft Office PowerPoint</Application>
  <PresentationFormat>Presentación en pantalla (16:9)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Aldhabi</vt:lpstr>
      <vt:lpstr>Aptos</vt:lpstr>
      <vt:lpstr>Arial</vt:lpstr>
      <vt:lpstr>Calibri</vt:lpstr>
      <vt:lpstr>Cambria Math</vt:lpstr>
      <vt:lpstr>Times New Roman</vt:lpstr>
      <vt:lpstr>Office Theme</vt:lpstr>
      <vt:lpstr>Descripción general del conector AX0</vt:lpstr>
      <vt:lpstr>Conectores AX0 sin herramientas</vt:lpstr>
      <vt:lpstr>Conectores sin herramientas AX0 UTP</vt:lpstr>
      <vt:lpstr>Conectores blindados AX0 sin herramientas</vt:lpstr>
      <vt:lpstr>Características de AX0</vt:lpstr>
      <vt:lpstr>Características de AX0</vt:lpstr>
      <vt:lpstr>Características de AX0</vt:lpstr>
      <vt:lpstr>Características de AX0</vt:lpstr>
      <vt:lpstr>Características de AX0</vt:lpstr>
      <vt:lpstr>Características de AX0</vt:lpstr>
      <vt:lpstr>Características de AX0 Formato unificado</vt:lpstr>
      <vt:lpstr>AX0 en Envases Sostenibles</vt:lpstr>
      <vt:lpstr>Sistemas AX0</vt:lpstr>
      <vt:lpstr>Sistema blindado AX0 Cat 6A</vt:lpstr>
      <vt:lpstr>Sistema SST AX0 Cat 6A</vt:lpstr>
      <vt:lpstr>Sistema RDT AX0 Cat 6A</vt:lpstr>
      <vt:lpstr>Sistema blindado AX0 Cat 6</vt:lpstr>
      <vt:lpstr>Sistema UTP AX0 Cat 6</vt:lpstr>
      <vt:lpstr>Ventajas clave de Leviton AX0 Maximice su inversión general en infraestructura: ROII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GT</dc:creator>
  <cp:lastModifiedBy>ESPERANZA ROMERO</cp:lastModifiedBy>
  <cp:revision>4</cp:revision>
  <dcterms:created xsi:type="dcterms:W3CDTF">2024-12-02T15:34:44Z</dcterms:created>
  <dcterms:modified xsi:type="dcterms:W3CDTF">2024-12-04T18:51:22Z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2024-12-02T00:00:00Z</vt:filetime>
  </property>
  <property fmtid="{D5CDD505-2E9C-101B-9397-08002B2CF9AE}" pid="5" name="Producer">
    <vt:lpwstr>Microsoft® PowerPoint® para Microsoft 365</vt:lpwstr>
  </property>
</Properties>
</file>